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61" r:id="rId6"/>
    <p:sldId id="263" r:id="rId7"/>
    <p:sldId id="259" r:id="rId8"/>
    <p:sldId id="266" r:id="rId9"/>
    <p:sldId id="267" r:id="rId10"/>
    <p:sldId id="268" r:id="rId11"/>
    <p:sldId id="262" r:id="rId12"/>
    <p:sldId id="270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9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DB978-EDFE-4B77-B8A1-50C342AF9C6E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E79D0-5262-4330-B56E-7DCAFEE740B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964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You can safely remove this slide. This slide</a:t>
            </a:r>
            <a:r>
              <a:rPr lang="en-US" baseline="0"/>
              <a:t> design was provided by SlideModel.com – You can download more templates, shapes and elements for PowerPoint from http://slidemodel.com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6254F-9338-4BA9-B7AC-A66622A3D013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146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39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153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26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3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50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330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124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81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817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35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385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2" y="2870634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1A5DA-6CC5-4AF5-B2B2-F09C11C76C1E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B1C66-FA8D-4808-9D8E-AE1AD44AB2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06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lidemodel.com/account/plans/?utm_source=free&amp;utm_medium=button&amp;utm_campaign=freetemplate" TargetMode="External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Relationship Id="rId4" Type="http://schemas.openxmlformats.org/officeDocument/2006/relationships/hyperlink" Target="http://slidemodel.com/account/plans/?utm_source=free&amp;utm_medium=button&amp;utm_campaign=freetemplate" TargetMode="Externa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7" Type="http://schemas.openxmlformats.org/officeDocument/2006/relationships/hyperlink" Target="http://slidemodel.com/account/plans/?utm_source=free&amp;utm_medium=button&amp;utm_campaign=freetemplate" TargetMode="External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1.png" /><Relationship Id="rId5" Type="http://schemas.openxmlformats.org/officeDocument/2006/relationships/image" Target="../media/image10.jpeg" /><Relationship Id="rId4" Type="http://schemas.openxmlformats.org/officeDocument/2006/relationships/image" Target="../media/image9.pn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 /><Relationship Id="rId3" Type="http://schemas.openxmlformats.org/officeDocument/2006/relationships/image" Target="../media/image12.jpeg" /><Relationship Id="rId7" Type="http://schemas.openxmlformats.org/officeDocument/2006/relationships/image" Target="../media/image16.jpeg" /><Relationship Id="rId2" Type="http://schemas.openxmlformats.org/officeDocument/2006/relationships/hyperlink" Target="http://slidemodel.com/account/plans/?utm_source=free&amp;utm_medium=button&amp;utm_campaign=freetemplate" TargetMode="Externa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5.jpeg" /><Relationship Id="rId5" Type="http://schemas.openxmlformats.org/officeDocument/2006/relationships/image" Target="../media/image14.jpeg" /><Relationship Id="rId4" Type="http://schemas.openxmlformats.org/officeDocument/2006/relationships/image" Target="../media/image13.jpeg" /><Relationship Id="rId9" Type="http://schemas.openxmlformats.org/officeDocument/2006/relationships/image" Target="../media/image18.jpe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hyperlink" Target="http://slidemodel.com/account/plans/?utm_source=free&amp;utm_medium=button&amp;utm_campaign=freetemplate" TargetMode="Externa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2.png" /><Relationship Id="rId5" Type="http://schemas.openxmlformats.org/officeDocument/2006/relationships/image" Target="../media/image21.png" /><Relationship Id="rId4" Type="http://schemas.openxmlformats.org/officeDocument/2006/relationships/image" Target="../media/image20.pn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 /><Relationship Id="rId3" Type="http://schemas.openxmlformats.org/officeDocument/2006/relationships/image" Target="../media/image23.jpeg" /><Relationship Id="rId7" Type="http://schemas.openxmlformats.org/officeDocument/2006/relationships/image" Target="../media/image27.jpeg" /><Relationship Id="rId2" Type="http://schemas.openxmlformats.org/officeDocument/2006/relationships/hyperlink" Target="http://slidemodel.com/account/plans/?utm_source=free&amp;utm_medium=button&amp;utm_campaign=freetemplate" TargetMode="Externa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6.jpeg" /><Relationship Id="rId11" Type="http://schemas.openxmlformats.org/officeDocument/2006/relationships/image" Target="../media/image31.jpeg" /><Relationship Id="rId5" Type="http://schemas.openxmlformats.org/officeDocument/2006/relationships/image" Target="../media/image25.jpeg" /><Relationship Id="rId10" Type="http://schemas.openxmlformats.org/officeDocument/2006/relationships/image" Target="../media/image30.png" /><Relationship Id="rId4" Type="http://schemas.openxmlformats.org/officeDocument/2006/relationships/image" Target="../media/image24.jpeg" /><Relationship Id="rId9" Type="http://schemas.openxmlformats.org/officeDocument/2006/relationships/image" Target="../media/image29.jpe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 /><Relationship Id="rId13" Type="http://schemas.openxmlformats.org/officeDocument/2006/relationships/image" Target="../media/image42.jpeg" /><Relationship Id="rId18" Type="http://schemas.openxmlformats.org/officeDocument/2006/relationships/hyperlink" Target="https://egeovisor.redsara.es/egeo-frontend-web/leaflet/MainLeaflet.action?visualizationId=1264&amp;adminScope=2" TargetMode="External" /><Relationship Id="rId3" Type="http://schemas.openxmlformats.org/officeDocument/2006/relationships/image" Target="../media/image33.jpeg" /><Relationship Id="rId21" Type="http://schemas.openxmlformats.org/officeDocument/2006/relationships/hyperlink" Target="https://dataobsae.administracionelectronica.gob.es/" TargetMode="External" /><Relationship Id="rId7" Type="http://schemas.openxmlformats.org/officeDocument/2006/relationships/image" Target="../media/image36.png" /><Relationship Id="rId12" Type="http://schemas.openxmlformats.org/officeDocument/2006/relationships/image" Target="../media/image41.png" /><Relationship Id="rId17" Type="http://schemas.openxmlformats.org/officeDocument/2006/relationships/hyperlink" Target="https://egeovisor.redsara.es/egeo-frontend-web/leaflet/MainLeaflet.action?visualizationId=1328&amp;adminScope=2" TargetMode="External" /><Relationship Id="rId2" Type="http://schemas.openxmlformats.org/officeDocument/2006/relationships/image" Target="../media/image32.jpeg" /><Relationship Id="rId16" Type="http://schemas.openxmlformats.org/officeDocument/2006/relationships/hyperlink" Target="http://egeovisor.redsara.es/egeo-frontend-web/leaflet/MainLeaflet.action?visualizationId=1232&amp;adminScope=2" TargetMode="External" /><Relationship Id="rId20" Type="http://schemas.openxmlformats.org/officeDocument/2006/relationships/hyperlink" Target="https://egeovisor.redsara.es/egeo-frontend-web/leaflet/MainLeaflet.action?visualizationId=38&amp;adminScope=2" TargetMode="Externa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5.jpeg" /><Relationship Id="rId11" Type="http://schemas.openxmlformats.org/officeDocument/2006/relationships/image" Target="../media/image40.png" /><Relationship Id="rId5" Type="http://schemas.openxmlformats.org/officeDocument/2006/relationships/image" Target="../media/image34.jpeg" /><Relationship Id="rId15" Type="http://schemas.openxmlformats.org/officeDocument/2006/relationships/image" Target="../media/image44.png" /><Relationship Id="rId10" Type="http://schemas.openxmlformats.org/officeDocument/2006/relationships/image" Target="../media/image39.jpeg" /><Relationship Id="rId19" Type="http://schemas.openxmlformats.org/officeDocument/2006/relationships/hyperlink" Target="https://egeovisor.redsara.es/egeo-frontend-web/leaflet/MainLeaflet.action?visualizationId=1278&amp;adminScope=2" TargetMode="External" /><Relationship Id="rId4" Type="http://schemas.openxmlformats.org/officeDocument/2006/relationships/image" Target="../media/image1.png" /><Relationship Id="rId9" Type="http://schemas.openxmlformats.org/officeDocument/2006/relationships/image" Target="../media/image38.jpeg" /><Relationship Id="rId14" Type="http://schemas.openxmlformats.org/officeDocument/2006/relationships/image" Target="../media/image43.png" /><Relationship Id="rId22" Type="http://schemas.openxmlformats.org/officeDocument/2006/relationships/image" Target="../media/image45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 /><Relationship Id="rId2" Type="http://schemas.openxmlformats.org/officeDocument/2006/relationships/hyperlink" Target="http://slidemodel.com/account/plans/?utm_source=free&amp;utm_medium=button&amp;utm_campaign=freetemplate" TargetMode="Externa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.png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48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lowchart: Process 19"/>
          <p:cNvSpPr/>
          <p:nvPr/>
        </p:nvSpPr>
        <p:spPr>
          <a:xfrm>
            <a:off x="7108732" y="2279490"/>
            <a:ext cx="4473668" cy="109484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-88134"/>
            <a:ext cx="5310130" cy="6946134"/>
          </a:xfrm>
          <a:custGeom>
            <a:avLst/>
            <a:gdLst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5122843 w 5122843"/>
              <a:gd name="connsiteY2" fmla="*/ 3723701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649118 w 5122843"/>
              <a:gd name="connsiteY2" fmla="*/ 3294044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239691 w 5122843"/>
              <a:gd name="connsiteY2" fmla="*/ 2774026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369510 w 5122843"/>
              <a:gd name="connsiteY2" fmla="*/ 3026481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069929 w 5122843"/>
              <a:gd name="connsiteY2" fmla="*/ 2535970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4813275"/>
              <a:gd name="connsiteY0" fmla="*/ 5982 h 3729683"/>
              <a:gd name="connsiteX1" fmla="*/ 4813275 w 4813275"/>
              <a:gd name="connsiteY1" fmla="*/ 0 h 3729683"/>
              <a:gd name="connsiteX2" fmla="*/ 4069929 w 4813275"/>
              <a:gd name="connsiteY2" fmla="*/ 2541952 h 3729683"/>
              <a:gd name="connsiteX3" fmla="*/ 0 w 4813275"/>
              <a:gd name="connsiteY3" fmla="*/ 3729683 h 3729683"/>
              <a:gd name="connsiteX4" fmla="*/ 0 w 4813275"/>
              <a:gd name="connsiteY4" fmla="*/ 5982 h 3729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3275" h="3729683">
                <a:moveTo>
                  <a:pt x="0" y="5982"/>
                </a:moveTo>
                <a:lnTo>
                  <a:pt x="4813275" y="0"/>
                </a:lnTo>
                <a:lnTo>
                  <a:pt x="4069929" y="2541952"/>
                </a:lnTo>
                <a:lnTo>
                  <a:pt x="0" y="3729683"/>
                </a:lnTo>
                <a:lnTo>
                  <a:pt x="0" y="598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9822" y="326281"/>
            <a:ext cx="3448281" cy="28623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3600" dirty="0">
                <a:solidFill>
                  <a:schemeClr val="bg1">
                    <a:lumMod val="95000"/>
                  </a:schemeClr>
                </a:solidFill>
              </a:rPr>
              <a:t>Revisión y Actualización de procedimientos Telemáticos post COVID</a:t>
            </a:r>
            <a:endParaRPr lang="en-US" sz="3600" spc="-1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9822" y="3475063"/>
            <a:ext cx="3514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95000"/>
                  </a:schemeClr>
                </a:solidFill>
              </a:rPr>
              <a:t>Reducción de sobrecarga en los Ayuntamientos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39822" y="3294044"/>
            <a:ext cx="37677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ight Triangle 19"/>
          <p:cNvSpPr/>
          <p:nvPr/>
        </p:nvSpPr>
        <p:spPr>
          <a:xfrm flipH="1">
            <a:off x="0" y="6147413"/>
            <a:ext cx="12192000" cy="710587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5"/>
          <p:cNvSpPr txBox="1"/>
          <p:nvPr/>
        </p:nvSpPr>
        <p:spPr>
          <a:xfrm>
            <a:off x="5585497" y="678453"/>
            <a:ext cx="6474697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3600" dirty="0">
                <a:solidFill>
                  <a:schemeClr val="tx2"/>
                </a:solidFill>
              </a:rPr>
              <a:t>LOS PROCEDIMIENTOS TELEMÁTICOS EN LA ERA COVID EN LOS PEQUEÑOS MUNICIPIOS</a:t>
            </a:r>
            <a:endParaRPr lang="en-US" sz="3600" spc="-150" dirty="0">
              <a:solidFill>
                <a:schemeClr val="tx2"/>
              </a:solidFill>
            </a:endParaRPr>
          </a:p>
        </p:txBody>
      </p:sp>
      <p:sp>
        <p:nvSpPr>
          <p:cNvPr id="21" name="TextBox 9"/>
          <p:cNvSpPr txBox="1"/>
          <p:nvPr/>
        </p:nvSpPr>
        <p:spPr>
          <a:xfrm>
            <a:off x="6302190" y="4953755"/>
            <a:ext cx="55108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tx2"/>
                </a:solidFill>
              </a:rPr>
              <a:t>Alfredo García Muñoz</a:t>
            </a:r>
          </a:p>
          <a:p>
            <a:r>
              <a:rPr lang="es-ES" dirty="0">
                <a:solidFill>
                  <a:schemeClr val="tx2"/>
                </a:solidFill>
              </a:rPr>
              <a:t>Técnico de Asistencia en Administración Digital y </a:t>
            </a:r>
          </a:p>
          <a:p>
            <a:r>
              <a:rPr lang="es-ES" dirty="0">
                <a:solidFill>
                  <a:schemeClr val="tx2"/>
                </a:solidFill>
              </a:rPr>
              <a:t>Modernización a Municipios de la Diputación de Segovia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5" name="TextBox 5"/>
          <p:cNvSpPr txBox="1"/>
          <p:nvPr/>
        </p:nvSpPr>
        <p:spPr>
          <a:xfrm>
            <a:off x="5651158" y="2714968"/>
            <a:ext cx="6277232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spc="-150" dirty="0">
                <a:solidFill>
                  <a:schemeClr val="tx2"/>
                </a:solidFill>
              </a:rPr>
              <a:t> Experiencia en los pequeños municipios de la provincia de Segovia.</a:t>
            </a:r>
          </a:p>
          <a:p>
            <a:pPr>
              <a:buFont typeface="Arial" pitchFamily="34" charset="0"/>
              <a:buChar char="•"/>
            </a:pPr>
            <a:endParaRPr lang="es-ES" sz="2000" spc="-150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000" spc="-150" dirty="0">
                <a:solidFill>
                  <a:schemeClr val="tx2"/>
                </a:solidFill>
              </a:rPr>
              <a:t> Problemática y soluciones en los pequeños municipios en los procedimientos telemáticos.</a:t>
            </a:r>
            <a:endParaRPr lang="en-US" sz="2000" spc="-150" dirty="0">
              <a:solidFill>
                <a:schemeClr val="tx2"/>
              </a:solidFill>
            </a:endParaRPr>
          </a:p>
        </p:txBody>
      </p:sp>
      <p:pic>
        <p:nvPicPr>
          <p:cNvPr id="26" name="25 Imagen" descr="LogoAsistenci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98165" y="4851310"/>
            <a:ext cx="1612019" cy="97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9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lowchart: Process 19"/>
          <p:cNvSpPr/>
          <p:nvPr/>
        </p:nvSpPr>
        <p:spPr>
          <a:xfrm>
            <a:off x="510224" y="3548116"/>
            <a:ext cx="1402801" cy="112923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lowchart: Process 19"/>
          <p:cNvSpPr/>
          <p:nvPr/>
        </p:nvSpPr>
        <p:spPr>
          <a:xfrm>
            <a:off x="592603" y="1521607"/>
            <a:ext cx="1402801" cy="112923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6"/>
          <p:cNvSpPr/>
          <p:nvPr/>
        </p:nvSpPr>
        <p:spPr>
          <a:xfrm rot="5400000">
            <a:off x="5894024" y="-5894023"/>
            <a:ext cx="495762" cy="12283808"/>
          </a:xfrm>
          <a:custGeom>
            <a:avLst/>
            <a:gdLst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5122843 w 5122843"/>
              <a:gd name="connsiteY2" fmla="*/ 3723701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649118 w 5122843"/>
              <a:gd name="connsiteY2" fmla="*/ 3294044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239691 w 5122843"/>
              <a:gd name="connsiteY2" fmla="*/ 2774026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369510 w 5122843"/>
              <a:gd name="connsiteY2" fmla="*/ 3026481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069929 w 5122843"/>
              <a:gd name="connsiteY2" fmla="*/ 2535970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4813275"/>
              <a:gd name="connsiteY0" fmla="*/ 5982 h 3729683"/>
              <a:gd name="connsiteX1" fmla="*/ 4813275 w 4813275"/>
              <a:gd name="connsiteY1" fmla="*/ 0 h 3729683"/>
              <a:gd name="connsiteX2" fmla="*/ 4069929 w 4813275"/>
              <a:gd name="connsiteY2" fmla="*/ 2541952 h 3729683"/>
              <a:gd name="connsiteX3" fmla="*/ 0 w 4813275"/>
              <a:gd name="connsiteY3" fmla="*/ 3729683 h 3729683"/>
              <a:gd name="connsiteX4" fmla="*/ 0 w 4813275"/>
              <a:gd name="connsiteY4" fmla="*/ 5982 h 3729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3275" h="3729683">
                <a:moveTo>
                  <a:pt x="0" y="5982"/>
                </a:moveTo>
                <a:lnTo>
                  <a:pt x="4813275" y="0"/>
                </a:lnTo>
                <a:lnTo>
                  <a:pt x="4069929" y="2541952"/>
                </a:lnTo>
                <a:lnTo>
                  <a:pt x="0" y="3729683"/>
                </a:lnTo>
                <a:lnTo>
                  <a:pt x="0" y="59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9353" y="911706"/>
            <a:ext cx="3583663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400" b="1" spc="-300" dirty="0">
                <a:solidFill>
                  <a:schemeClr val="accent2"/>
                </a:solidFill>
              </a:rPr>
              <a:t>La </a:t>
            </a:r>
            <a:r>
              <a:rPr lang="en-US" sz="4400" b="1" spc="-300" dirty="0" err="1">
                <a:solidFill>
                  <a:schemeClr val="accent2"/>
                </a:solidFill>
              </a:rPr>
              <a:t>España</a:t>
            </a:r>
            <a:r>
              <a:rPr lang="en-US" sz="4400" b="1" spc="-300" dirty="0">
                <a:solidFill>
                  <a:schemeClr val="accent2"/>
                </a:solidFill>
              </a:rPr>
              <a:t> </a:t>
            </a:r>
            <a:r>
              <a:rPr lang="en-US" sz="4400" b="1" spc="-300" dirty="0" err="1">
                <a:solidFill>
                  <a:schemeClr val="accent2"/>
                </a:solidFill>
              </a:rPr>
              <a:t>Vacía</a:t>
            </a:r>
            <a:endParaRPr lang="en-US" sz="4400" b="1" spc="-300" dirty="0">
              <a:solidFill>
                <a:schemeClr val="accent2"/>
              </a:solidFill>
            </a:endParaRPr>
          </a:p>
        </p:txBody>
      </p:sp>
      <p:sp>
        <p:nvSpPr>
          <p:cNvPr id="28" name="Right Triangle 27"/>
          <p:cNvSpPr/>
          <p:nvPr/>
        </p:nvSpPr>
        <p:spPr>
          <a:xfrm flipH="1">
            <a:off x="8754742" y="6097775"/>
            <a:ext cx="3437258" cy="760225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74"/>
          <p:cNvGrpSpPr/>
          <p:nvPr/>
        </p:nvGrpSpPr>
        <p:grpSpPr>
          <a:xfrm>
            <a:off x="4036806" y="612359"/>
            <a:ext cx="2442143" cy="2097219"/>
            <a:chOff x="4102709" y="4031062"/>
            <a:chExt cx="2442143" cy="2097219"/>
          </a:xfrm>
        </p:grpSpPr>
        <p:sp>
          <p:nvSpPr>
            <p:cNvPr id="46" name="Oval 61"/>
            <p:cNvSpPr/>
            <p:nvPr/>
          </p:nvSpPr>
          <p:spPr>
            <a:xfrm>
              <a:off x="4392263" y="4031062"/>
              <a:ext cx="1863031" cy="1824559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73"/>
            <p:cNvSpPr/>
            <p:nvPr/>
          </p:nvSpPr>
          <p:spPr>
            <a:xfrm>
              <a:off x="4102709" y="4435510"/>
              <a:ext cx="2442143" cy="16927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6000" b="1" spc="-300" dirty="0">
                  <a:solidFill>
                    <a:schemeClr val="accent3">
                      <a:lumMod val="75000"/>
                    </a:schemeClr>
                  </a:solidFill>
                </a:rPr>
                <a:t>62</a:t>
              </a:r>
              <a:r>
                <a:rPr lang="en-US" sz="6000" b="1" spc="-300" baseline="30000" dirty="0">
                  <a:solidFill>
                    <a:schemeClr val="accent3">
                      <a:lumMod val="75000"/>
                    </a:schemeClr>
                  </a:solidFill>
                </a:rPr>
                <a:t>%</a:t>
              </a:r>
            </a:p>
            <a:p>
              <a:pPr algn="ctr"/>
              <a:r>
                <a:rPr lang="en-US" sz="4400" b="1" spc="-300" baseline="30000" dirty="0">
                  <a:solidFill>
                    <a:schemeClr val="accent3">
                      <a:lumMod val="75000"/>
                    </a:schemeClr>
                  </a:solidFill>
                </a:rPr>
                <a:t>del</a:t>
              </a:r>
              <a:r>
                <a:rPr lang="en-US" sz="4400" b="1" spc="-300" dirty="0">
                  <a:solidFill>
                    <a:schemeClr val="accent3">
                      <a:lumMod val="75000"/>
                    </a:schemeClr>
                  </a:solidFill>
                </a:rPr>
                <a:t> </a:t>
              </a:r>
              <a:r>
                <a:rPr lang="en-US" sz="4400" b="1" spc="-300" dirty="0" err="1">
                  <a:solidFill>
                    <a:schemeClr val="accent3">
                      <a:lumMod val="75000"/>
                    </a:schemeClr>
                  </a:solidFill>
                </a:rPr>
                <a:t>territorio</a:t>
              </a:r>
              <a:endParaRPr lang="en-US" sz="4400" b="1" spc="-300" baseline="300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grpSp>
        <p:nvGrpSpPr>
          <p:cNvPr id="48" name="Group 76"/>
          <p:cNvGrpSpPr/>
          <p:nvPr/>
        </p:nvGrpSpPr>
        <p:grpSpPr>
          <a:xfrm>
            <a:off x="6815926" y="646986"/>
            <a:ext cx="2542684" cy="2117154"/>
            <a:chOff x="7046588" y="638748"/>
            <a:chExt cx="2542684" cy="2117154"/>
          </a:xfrm>
        </p:grpSpPr>
        <p:sp>
          <p:nvSpPr>
            <p:cNvPr id="49" name="Oval 59"/>
            <p:cNvSpPr/>
            <p:nvPr/>
          </p:nvSpPr>
          <p:spPr>
            <a:xfrm>
              <a:off x="7386415" y="638748"/>
              <a:ext cx="1863031" cy="1824559"/>
            </a:xfrm>
            <a:prstGeom prst="ellipse">
              <a:avLst/>
            </a:prstGeom>
            <a:solidFill>
              <a:schemeClr val="accent1">
                <a:alpha val="10000"/>
              </a:schemeClr>
            </a:solidFill>
            <a:ln>
              <a:solidFill>
                <a:schemeClr val="accent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b="1" baseline="30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0" name="Rectangle 71"/>
            <p:cNvSpPr/>
            <p:nvPr/>
          </p:nvSpPr>
          <p:spPr>
            <a:xfrm>
              <a:off x="7046588" y="1063131"/>
              <a:ext cx="2542684" cy="16927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6000" b="1" spc="-300" dirty="0">
                  <a:solidFill>
                    <a:srgbClr val="529B00"/>
                  </a:solidFill>
                </a:rPr>
                <a:t>25</a:t>
              </a:r>
              <a:r>
                <a:rPr lang="en-US" sz="6000" b="1" spc="-300" baseline="30000" dirty="0">
                  <a:solidFill>
                    <a:srgbClr val="529B00"/>
                  </a:solidFill>
                </a:rPr>
                <a:t>%</a:t>
              </a:r>
            </a:p>
            <a:p>
              <a:pPr algn="ctr"/>
              <a:r>
                <a:rPr lang="en-US" sz="4400" b="1" spc="-300" baseline="30000" dirty="0">
                  <a:solidFill>
                    <a:srgbClr val="529B00"/>
                  </a:solidFill>
                </a:rPr>
                <a:t>de </a:t>
              </a:r>
              <a:r>
                <a:rPr lang="en-US" sz="4400" b="1" spc="-300" dirty="0" err="1">
                  <a:solidFill>
                    <a:srgbClr val="529B00"/>
                  </a:solidFill>
                </a:rPr>
                <a:t>población</a:t>
              </a:r>
              <a:endParaRPr lang="en-US" sz="4400" b="1" spc="-300" baseline="30000" dirty="0">
                <a:solidFill>
                  <a:srgbClr val="529B00"/>
                </a:solidFill>
              </a:endParaRPr>
            </a:p>
          </p:txBody>
        </p:sp>
      </p:grpSp>
      <p:grpSp>
        <p:nvGrpSpPr>
          <p:cNvPr id="54" name="Group 75"/>
          <p:cNvGrpSpPr/>
          <p:nvPr/>
        </p:nvGrpSpPr>
        <p:grpSpPr>
          <a:xfrm>
            <a:off x="9385775" y="622901"/>
            <a:ext cx="2570960" cy="2076701"/>
            <a:chOff x="5105727" y="2015247"/>
            <a:chExt cx="2570960" cy="2076701"/>
          </a:xfrm>
        </p:grpSpPr>
        <p:sp>
          <p:nvSpPr>
            <p:cNvPr id="55" name="Oval 60"/>
            <p:cNvSpPr/>
            <p:nvPr/>
          </p:nvSpPr>
          <p:spPr>
            <a:xfrm>
              <a:off x="5459675" y="2015247"/>
              <a:ext cx="1863031" cy="1824559"/>
            </a:xfrm>
            <a:prstGeom prst="ellipse">
              <a:avLst/>
            </a:prstGeom>
            <a:solidFill>
              <a:schemeClr val="accent2">
                <a:alpha val="10000"/>
              </a:schemeClr>
            </a:solidFill>
            <a:ln>
              <a:solidFill>
                <a:schemeClr val="accent2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72"/>
            <p:cNvSpPr/>
            <p:nvPr/>
          </p:nvSpPr>
          <p:spPr>
            <a:xfrm>
              <a:off x="5105727" y="2419695"/>
              <a:ext cx="2570960" cy="16722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6000" b="1" spc="-300" dirty="0">
                  <a:solidFill>
                    <a:schemeClr val="accent2">
                      <a:lumMod val="75000"/>
                    </a:schemeClr>
                  </a:solidFill>
                </a:rPr>
                <a:t>84</a:t>
              </a:r>
              <a:r>
                <a:rPr lang="en-US" sz="6000" b="1" spc="-300" baseline="30000" dirty="0">
                  <a:solidFill>
                    <a:schemeClr val="accent2">
                      <a:lumMod val="75000"/>
                    </a:schemeClr>
                  </a:solidFill>
                </a:rPr>
                <a:t>%</a:t>
              </a:r>
            </a:p>
            <a:p>
              <a:pPr algn="ctr"/>
              <a:r>
                <a:rPr lang="en-US" sz="3200" b="1" spc="-300" baseline="30000" dirty="0" err="1">
                  <a:solidFill>
                    <a:schemeClr val="accent2">
                      <a:lumMod val="75000"/>
                    </a:schemeClr>
                  </a:solidFill>
                </a:rPr>
                <a:t>municipios</a:t>
              </a:r>
              <a:r>
                <a:rPr lang="en-US" sz="3200" b="1" spc="-300" baseline="30000" dirty="0">
                  <a:solidFill>
                    <a:schemeClr val="accent2">
                      <a:lumMod val="75000"/>
                    </a:schemeClr>
                  </a:solidFill>
                </a:rPr>
                <a:t> de  </a:t>
              </a:r>
            </a:p>
            <a:p>
              <a:pPr algn="ctr"/>
              <a:r>
                <a:rPr lang="en-US" sz="3200" b="1" spc="-300" baseline="30000" dirty="0" err="1">
                  <a:solidFill>
                    <a:schemeClr val="accent2">
                      <a:lumMod val="75000"/>
                    </a:schemeClr>
                  </a:solidFill>
                </a:rPr>
                <a:t>menos</a:t>
              </a:r>
              <a:r>
                <a:rPr lang="en-US" sz="3200" b="1" spc="-300" baseline="30000" dirty="0">
                  <a:solidFill>
                    <a:schemeClr val="accent2">
                      <a:lumMod val="75000"/>
                    </a:schemeClr>
                  </a:solidFill>
                </a:rPr>
                <a:t> de 5000 </a:t>
              </a:r>
              <a:r>
                <a:rPr lang="en-US" sz="3200" b="1" spc="-300" baseline="30000" dirty="0" err="1">
                  <a:solidFill>
                    <a:schemeClr val="accent2">
                      <a:lumMod val="75000"/>
                    </a:schemeClr>
                  </a:solidFill>
                </a:rPr>
                <a:t>habitantes</a:t>
              </a:r>
              <a:endParaRPr lang="en-US" sz="3200" b="1" spc="-300" baseline="300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pic>
        <p:nvPicPr>
          <p:cNvPr id="59" name="58 Imagen" descr="Segovi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562" y="3635561"/>
            <a:ext cx="3529276" cy="2952086"/>
          </a:xfrm>
          <a:prstGeom prst="rect">
            <a:avLst/>
          </a:prstGeom>
        </p:spPr>
      </p:pic>
      <p:sp>
        <p:nvSpPr>
          <p:cNvPr id="60" name="TextBox 4"/>
          <p:cNvSpPr txBox="1"/>
          <p:nvPr/>
        </p:nvSpPr>
        <p:spPr>
          <a:xfrm>
            <a:off x="382856" y="2934095"/>
            <a:ext cx="5828474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400" b="1" spc="-300" dirty="0">
                <a:solidFill>
                  <a:schemeClr val="accent2"/>
                </a:solidFill>
              </a:rPr>
              <a:t>La </a:t>
            </a:r>
            <a:r>
              <a:rPr lang="en-US" sz="4400" b="1" spc="-300" dirty="0" err="1">
                <a:solidFill>
                  <a:schemeClr val="accent2"/>
                </a:solidFill>
              </a:rPr>
              <a:t>provincia</a:t>
            </a:r>
            <a:r>
              <a:rPr lang="en-US" sz="4400" b="1" spc="-300" dirty="0">
                <a:solidFill>
                  <a:schemeClr val="accent2"/>
                </a:solidFill>
              </a:rPr>
              <a:t> de Segovia</a:t>
            </a:r>
          </a:p>
        </p:txBody>
      </p:sp>
      <p:grpSp>
        <p:nvGrpSpPr>
          <p:cNvPr id="61" name="Group 7"/>
          <p:cNvGrpSpPr/>
          <p:nvPr/>
        </p:nvGrpSpPr>
        <p:grpSpPr>
          <a:xfrm>
            <a:off x="4272204" y="3858137"/>
            <a:ext cx="1335574" cy="1240737"/>
            <a:chOff x="6949501" y="4937294"/>
            <a:chExt cx="1335574" cy="1240737"/>
          </a:xfrm>
        </p:grpSpPr>
        <p:sp>
          <p:nvSpPr>
            <p:cNvPr id="62" name="Oval 65"/>
            <p:cNvSpPr/>
            <p:nvPr/>
          </p:nvSpPr>
          <p:spPr>
            <a:xfrm>
              <a:off x="7342968" y="4937294"/>
              <a:ext cx="548640" cy="54864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4</a:t>
              </a:r>
            </a:p>
          </p:txBody>
        </p:sp>
        <p:sp>
          <p:nvSpPr>
            <p:cNvPr id="63" name="Rectangle 68"/>
            <p:cNvSpPr/>
            <p:nvPr/>
          </p:nvSpPr>
          <p:spPr>
            <a:xfrm>
              <a:off x="6949501" y="5531700"/>
              <a:ext cx="1335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entre 5.001 y 10.000</a:t>
              </a:r>
            </a:p>
          </p:txBody>
        </p:sp>
      </p:grpSp>
      <p:grpSp>
        <p:nvGrpSpPr>
          <p:cNvPr id="67" name="Group 7"/>
          <p:cNvGrpSpPr/>
          <p:nvPr/>
        </p:nvGrpSpPr>
        <p:grpSpPr>
          <a:xfrm>
            <a:off x="5750922" y="3845777"/>
            <a:ext cx="1335574" cy="1240737"/>
            <a:chOff x="6949501" y="4937294"/>
            <a:chExt cx="1335574" cy="1240737"/>
          </a:xfrm>
        </p:grpSpPr>
        <p:sp>
          <p:nvSpPr>
            <p:cNvPr id="68" name="Oval 65"/>
            <p:cNvSpPr/>
            <p:nvPr/>
          </p:nvSpPr>
          <p:spPr>
            <a:xfrm>
              <a:off x="7342968" y="4937294"/>
              <a:ext cx="548640" cy="54864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6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6949501" y="5531700"/>
              <a:ext cx="1335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entre 2.001 y 5.000</a:t>
              </a:r>
            </a:p>
          </p:txBody>
        </p:sp>
      </p:grpSp>
      <p:grpSp>
        <p:nvGrpSpPr>
          <p:cNvPr id="70" name="Group 7"/>
          <p:cNvGrpSpPr/>
          <p:nvPr/>
        </p:nvGrpSpPr>
        <p:grpSpPr>
          <a:xfrm>
            <a:off x="7143095" y="3812826"/>
            <a:ext cx="1335574" cy="1240737"/>
            <a:chOff x="6949501" y="4937294"/>
            <a:chExt cx="1335574" cy="1240737"/>
          </a:xfrm>
        </p:grpSpPr>
        <p:sp>
          <p:nvSpPr>
            <p:cNvPr id="71" name="Oval 65"/>
            <p:cNvSpPr/>
            <p:nvPr/>
          </p:nvSpPr>
          <p:spPr>
            <a:xfrm>
              <a:off x="7302838" y="4937294"/>
              <a:ext cx="588770" cy="61089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14</a:t>
              </a:r>
            </a:p>
          </p:txBody>
        </p:sp>
        <p:sp>
          <p:nvSpPr>
            <p:cNvPr id="72" name="Rectangle 68"/>
            <p:cNvSpPr/>
            <p:nvPr/>
          </p:nvSpPr>
          <p:spPr>
            <a:xfrm>
              <a:off x="6949501" y="5531700"/>
              <a:ext cx="1335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entre 1.001 y 2.000</a:t>
              </a:r>
            </a:p>
          </p:txBody>
        </p:sp>
      </p:grpSp>
      <p:grpSp>
        <p:nvGrpSpPr>
          <p:cNvPr id="73" name="Group 7"/>
          <p:cNvGrpSpPr/>
          <p:nvPr/>
        </p:nvGrpSpPr>
        <p:grpSpPr>
          <a:xfrm>
            <a:off x="8638263" y="3792231"/>
            <a:ext cx="1335574" cy="1240737"/>
            <a:chOff x="6949501" y="4937294"/>
            <a:chExt cx="1335574" cy="1240737"/>
          </a:xfrm>
        </p:grpSpPr>
        <p:sp>
          <p:nvSpPr>
            <p:cNvPr id="74" name="Oval 65"/>
            <p:cNvSpPr/>
            <p:nvPr/>
          </p:nvSpPr>
          <p:spPr>
            <a:xfrm>
              <a:off x="7302838" y="4937294"/>
              <a:ext cx="588770" cy="61089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22</a:t>
              </a:r>
            </a:p>
          </p:txBody>
        </p:sp>
        <p:sp>
          <p:nvSpPr>
            <p:cNvPr id="75" name="Rectangle 68"/>
            <p:cNvSpPr/>
            <p:nvPr/>
          </p:nvSpPr>
          <p:spPr>
            <a:xfrm>
              <a:off x="6949501" y="5531700"/>
              <a:ext cx="1335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entre 501 y 1.000</a:t>
              </a:r>
            </a:p>
          </p:txBody>
        </p:sp>
      </p:grpSp>
      <p:grpSp>
        <p:nvGrpSpPr>
          <p:cNvPr id="76" name="Group 7"/>
          <p:cNvGrpSpPr/>
          <p:nvPr/>
        </p:nvGrpSpPr>
        <p:grpSpPr>
          <a:xfrm>
            <a:off x="4292803" y="5254447"/>
            <a:ext cx="1335574" cy="1240737"/>
            <a:chOff x="6949501" y="4937294"/>
            <a:chExt cx="1335574" cy="1240737"/>
          </a:xfrm>
        </p:grpSpPr>
        <p:sp>
          <p:nvSpPr>
            <p:cNvPr id="77" name="Oval 65"/>
            <p:cNvSpPr/>
            <p:nvPr/>
          </p:nvSpPr>
          <p:spPr>
            <a:xfrm>
              <a:off x="7302838" y="4937294"/>
              <a:ext cx="588770" cy="61089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29</a:t>
              </a:r>
            </a:p>
          </p:txBody>
        </p:sp>
        <p:sp>
          <p:nvSpPr>
            <p:cNvPr id="78" name="Rectangle 68"/>
            <p:cNvSpPr/>
            <p:nvPr/>
          </p:nvSpPr>
          <p:spPr>
            <a:xfrm>
              <a:off x="6949501" y="5531700"/>
              <a:ext cx="1335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entre 251 y 500</a:t>
              </a:r>
            </a:p>
          </p:txBody>
        </p:sp>
      </p:grpSp>
      <p:grpSp>
        <p:nvGrpSpPr>
          <p:cNvPr id="79" name="Group 7"/>
          <p:cNvGrpSpPr/>
          <p:nvPr/>
        </p:nvGrpSpPr>
        <p:grpSpPr>
          <a:xfrm>
            <a:off x="5755019" y="5258565"/>
            <a:ext cx="1335574" cy="1240737"/>
            <a:chOff x="6949501" y="4937294"/>
            <a:chExt cx="1335574" cy="1240737"/>
          </a:xfrm>
        </p:grpSpPr>
        <p:sp>
          <p:nvSpPr>
            <p:cNvPr id="80" name="Oval 65"/>
            <p:cNvSpPr/>
            <p:nvPr/>
          </p:nvSpPr>
          <p:spPr>
            <a:xfrm>
              <a:off x="7302838" y="4937294"/>
              <a:ext cx="588770" cy="61089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62</a:t>
              </a:r>
            </a:p>
          </p:txBody>
        </p:sp>
        <p:sp>
          <p:nvSpPr>
            <p:cNvPr id="81" name="Rectangle 68"/>
            <p:cNvSpPr/>
            <p:nvPr/>
          </p:nvSpPr>
          <p:spPr>
            <a:xfrm>
              <a:off x="6949501" y="5531700"/>
              <a:ext cx="1335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entre 101 y 250</a:t>
              </a:r>
            </a:p>
          </p:txBody>
        </p:sp>
      </p:grpSp>
      <p:grpSp>
        <p:nvGrpSpPr>
          <p:cNvPr id="82" name="Group 7"/>
          <p:cNvGrpSpPr/>
          <p:nvPr/>
        </p:nvGrpSpPr>
        <p:grpSpPr>
          <a:xfrm>
            <a:off x="7134857" y="5196781"/>
            <a:ext cx="1335574" cy="1240737"/>
            <a:chOff x="6949501" y="4937294"/>
            <a:chExt cx="1335574" cy="1240737"/>
          </a:xfrm>
        </p:grpSpPr>
        <p:sp>
          <p:nvSpPr>
            <p:cNvPr id="83" name="Oval 65"/>
            <p:cNvSpPr/>
            <p:nvPr/>
          </p:nvSpPr>
          <p:spPr>
            <a:xfrm>
              <a:off x="7302838" y="4937294"/>
              <a:ext cx="588770" cy="61089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70</a:t>
              </a:r>
            </a:p>
          </p:txBody>
        </p:sp>
        <p:sp>
          <p:nvSpPr>
            <p:cNvPr id="84" name="Rectangle 68"/>
            <p:cNvSpPr/>
            <p:nvPr/>
          </p:nvSpPr>
          <p:spPr>
            <a:xfrm>
              <a:off x="6949501" y="5531700"/>
              <a:ext cx="1335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menos</a:t>
              </a:r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de 100</a:t>
              </a:r>
            </a:p>
          </p:txBody>
        </p:sp>
      </p:grpSp>
      <p:sp>
        <p:nvSpPr>
          <p:cNvPr id="39" name="Rectangle 73"/>
          <p:cNvSpPr/>
          <p:nvPr/>
        </p:nvSpPr>
        <p:spPr>
          <a:xfrm>
            <a:off x="8357552" y="5313405"/>
            <a:ext cx="36779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-300" dirty="0">
                <a:solidFill>
                  <a:schemeClr val="accent3">
                    <a:lumMod val="75000"/>
                  </a:schemeClr>
                </a:solidFill>
              </a:rPr>
              <a:t>101.668 </a:t>
            </a:r>
            <a:r>
              <a:rPr lang="en-US" sz="3600" b="1" spc="-300" dirty="0" err="1">
                <a:solidFill>
                  <a:schemeClr val="accent3">
                    <a:lumMod val="75000"/>
                  </a:schemeClr>
                </a:solidFill>
              </a:rPr>
              <a:t>habitantes</a:t>
            </a:r>
            <a:endParaRPr lang="en-US" sz="3600" b="1" spc="-300" baseline="300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1397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1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6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Flowchart: Process 19"/>
          <p:cNvSpPr/>
          <p:nvPr/>
        </p:nvSpPr>
        <p:spPr>
          <a:xfrm>
            <a:off x="394894" y="3383359"/>
            <a:ext cx="1402801" cy="112923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lowchart: Process 19"/>
          <p:cNvSpPr/>
          <p:nvPr/>
        </p:nvSpPr>
        <p:spPr>
          <a:xfrm>
            <a:off x="337229" y="928483"/>
            <a:ext cx="1402801" cy="112923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 flipH="1" flipV="1">
            <a:off x="8754742" y="-1"/>
            <a:ext cx="3437258" cy="2699133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6"/>
          <p:cNvSpPr/>
          <p:nvPr/>
        </p:nvSpPr>
        <p:spPr>
          <a:xfrm rot="16200000">
            <a:off x="3081965" y="3150824"/>
            <a:ext cx="490251" cy="6946134"/>
          </a:xfrm>
          <a:custGeom>
            <a:avLst/>
            <a:gdLst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5122843 w 5122843"/>
              <a:gd name="connsiteY2" fmla="*/ 3723701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649118 w 5122843"/>
              <a:gd name="connsiteY2" fmla="*/ 3294044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239691 w 5122843"/>
              <a:gd name="connsiteY2" fmla="*/ 2774026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369510 w 5122843"/>
              <a:gd name="connsiteY2" fmla="*/ 3026481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069929 w 5122843"/>
              <a:gd name="connsiteY2" fmla="*/ 2535970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4813275"/>
              <a:gd name="connsiteY0" fmla="*/ 5982 h 3729683"/>
              <a:gd name="connsiteX1" fmla="*/ 4813275 w 4813275"/>
              <a:gd name="connsiteY1" fmla="*/ 0 h 3729683"/>
              <a:gd name="connsiteX2" fmla="*/ 4069929 w 4813275"/>
              <a:gd name="connsiteY2" fmla="*/ 2541952 h 3729683"/>
              <a:gd name="connsiteX3" fmla="*/ 0 w 4813275"/>
              <a:gd name="connsiteY3" fmla="*/ 3729683 h 3729683"/>
              <a:gd name="connsiteX4" fmla="*/ 0 w 4813275"/>
              <a:gd name="connsiteY4" fmla="*/ 5982 h 3729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3275" h="3729683">
                <a:moveTo>
                  <a:pt x="0" y="5982"/>
                </a:moveTo>
                <a:lnTo>
                  <a:pt x="4813275" y="0"/>
                </a:lnTo>
                <a:lnTo>
                  <a:pt x="4069929" y="2541952"/>
                </a:lnTo>
                <a:lnTo>
                  <a:pt x="0" y="3729683"/>
                </a:lnTo>
                <a:lnTo>
                  <a:pt x="0" y="59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4"/>
          <p:cNvSpPr txBox="1"/>
          <p:nvPr/>
        </p:nvSpPr>
        <p:spPr>
          <a:xfrm>
            <a:off x="230454" y="302106"/>
            <a:ext cx="7471923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400" b="1" spc="-300" dirty="0">
                <a:solidFill>
                  <a:schemeClr val="accent2"/>
                </a:solidFill>
              </a:rPr>
              <a:t>Las </a:t>
            </a:r>
            <a:r>
              <a:rPr lang="en-US" sz="4400" b="1" spc="-300" dirty="0" err="1">
                <a:solidFill>
                  <a:schemeClr val="accent2"/>
                </a:solidFill>
              </a:rPr>
              <a:t>Diputaciones</a:t>
            </a:r>
            <a:r>
              <a:rPr lang="en-US" sz="4400" b="1" spc="-300" dirty="0">
                <a:solidFill>
                  <a:schemeClr val="accent2"/>
                </a:solidFill>
              </a:rPr>
              <a:t> </a:t>
            </a:r>
            <a:r>
              <a:rPr lang="en-US" sz="4400" b="1" spc="-300" dirty="0" err="1">
                <a:solidFill>
                  <a:schemeClr val="accent2"/>
                </a:solidFill>
              </a:rPr>
              <a:t>Provinciales</a:t>
            </a:r>
            <a:endParaRPr lang="en-US" sz="4400" b="1" spc="-300" dirty="0">
              <a:solidFill>
                <a:schemeClr val="accent2"/>
              </a:solidFill>
            </a:endParaRPr>
          </a:p>
        </p:txBody>
      </p:sp>
      <p:sp>
        <p:nvSpPr>
          <p:cNvPr id="79" name="TextBox 11"/>
          <p:cNvSpPr txBox="1"/>
          <p:nvPr/>
        </p:nvSpPr>
        <p:spPr>
          <a:xfrm>
            <a:off x="254958" y="1065687"/>
            <a:ext cx="712614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b="1" spc="-150" dirty="0">
                <a:solidFill>
                  <a:schemeClr val="accent1"/>
                </a:solidFill>
              </a:rPr>
              <a:t>Ley  27/2013 de Racionalización y Sostenibilidad de la Administración Local (LRSAL)</a:t>
            </a:r>
            <a:endParaRPr lang="en-US" b="1" spc="-150" dirty="0">
              <a:solidFill>
                <a:schemeClr val="accent1"/>
              </a:solidFill>
            </a:endParaRPr>
          </a:p>
        </p:txBody>
      </p:sp>
      <p:sp>
        <p:nvSpPr>
          <p:cNvPr id="80" name="TextBox 15"/>
          <p:cNvSpPr txBox="1"/>
          <p:nvPr/>
        </p:nvSpPr>
        <p:spPr>
          <a:xfrm>
            <a:off x="194706" y="1461615"/>
            <a:ext cx="1104170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b="1" spc="-150" dirty="0">
                <a:solidFill>
                  <a:schemeClr val="accent3"/>
                </a:solidFill>
              </a:rPr>
              <a:t> La prestación de los servicios de administración electrónica en los municipios con población inferior a 20.000 habitantes</a:t>
            </a:r>
          </a:p>
        </p:txBody>
      </p:sp>
      <p:sp>
        <p:nvSpPr>
          <p:cNvPr id="81" name="TextBox 15"/>
          <p:cNvSpPr txBox="1"/>
          <p:nvPr/>
        </p:nvSpPr>
        <p:spPr>
          <a:xfrm>
            <a:off x="198824" y="1947833"/>
            <a:ext cx="1104170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b="1" spc="-150" dirty="0">
                <a:solidFill>
                  <a:schemeClr val="accent3"/>
                </a:solidFill>
              </a:rPr>
              <a:t> La  asistencia  y  cooperación  jurídica,  económica  y  técnica  a  los  Municipios, especialmente los de menor capacidad económica y de gestión.</a:t>
            </a:r>
            <a:endParaRPr lang="es-ES" sz="2400" b="1" spc="-150" dirty="0">
              <a:solidFill>
                <a:schemeClr val="accent3"/>
              </a:solidFill>
            </a:endParaRPr>
          </a:p>
        </p:txBody>
      </p:sp>
      <p:sp>
        <p:nvSpPr>
          <p:cNvPr id="82" name="TextBox 4"/>
          <p:cNvSpPr txBox="1"/>
          <p:nvPr/>
        </p:nvSpPr>
        <p:spPr>
          <a:xfrm>
            <a:off x="267523" y="2777577"/>
            <a:ext cx="7471923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400" b="1" spc="-300" dirty="0">
                <a:solidFill>
                  <a:schemeClr val="accent2"/>
                </a:solidFill>
              </a:rPr>
              <a:t>La Diputación de Segovia</a:t>
            </a:r>
          </a:p>
        </p:txBody>
      </p:sp>
      <p:pic>
        <p:nvPicPr>
          <p:cNvPr id="84" name="83 Imagen" descr="Captura copi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142" y="3789405"/>
            <a:ext cx="2537706" cy="2283330"/>
          </a:xfrm>
          <a:prstGeom prst="rect">
            <a:avLst/>
          </a:prstGeom>
        </p:spPr>
      </p:pic>
      <p:sp>
        <p:nvSpPr>
          <p:cNvPr id="85" name="TextBox 16"/>
          <p:cNvSpPr txBox="1"/>
          <p:nvPr/>
        </p:nvSpPr>
        <p:spPr>
          <a:xfrm>
            <a:off x="2314833" y="3818231"/>
            <a:ext cx="821312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2000" b="1" spc="-150" dirty="0">
                <a:solidFill>
                  <a:schemeClr val="accent3"/>
                </a:solidFill>
              </a:rPr>
              <a:t>La tercera Diputación más pequeña de España</a:t>
            </a:r>
            <a:endParaRPr lang="en-US" sz="2000" b="1" spc="-150" dirty="0">
              <a:solidFill>
                <a:schemeClr val="accent3"/>
              </a:solidFill>
            </a:endParaRPr>
          </a:p>
        </p:txBody>
      </p:sp>
      <p:sp>
        <p:nvSpPr>
          <p:cNvPr id="86" name="TextBox 16"/>
          <p:cNvSpPr txBox="1"/>
          <p:nvPr/>
        </p:nvSpPr>
        <p:spPr>
          <a:xfrm>
            <a:off x="2302474" y="4143623"/>
            <a:ext cx="821312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2000" b="1" spc="-150" dirty="0">
                <a:solidFill>
                  <a:schemeClr val="accent3"/>
                </a:solidFill>
              </a:rPr>
              <a:t>Medios económicos y personales reducidos en materia de Administración Electrónica</a:t>
            </a:r>
            <a:endParaRPr lang="en-US" sz="2000" b="1" spc="-150" dirty="0">
              <a:solidFill>
                <a:schemeClr val="accent3"/>
              </a:solidFill>
            </a:endParaRPr>
          </a:p>
        </p:txBody>
      </p:sp>
      <p:sp>
        <p:nvSpPr>
          <p:cNvPr id="88" name="TextBox 11"/>
          <p:cNvSpPr txBox="1"/>
          <p:nvPr/>
        </p:nvSpPr>
        <p:spPr>
          <a:xfrm>
            <a:off x="2335011" y="4579125"/>
            <a:ext cx="712614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b="1" spc="-150" dirty="0">
                <a:solidFill>
                  <a:schemeClr val="accent1"/>
                </a:solidFill>
              </a:rPr>
              <a:t>Servicio de Asistencia a Municipios</a:t>
            </a:r>
            <a:endParaRPr lang="en-US" b="1" spc="-150" dirty="0">
              <a:solidFill>
                <a:schemeClr val="accent1"/>
              </a:solidFill>
            </a:endParaRPr>
          </a:p>
        </p:txBody>
      </p:sp>
      <p:sp>
        <p:nvSpPr>
          <p:cNvPr id="89" name="TextBox 11"/>
          <p:cNvSpPr txBox="1"/>
          <p:nvPr/>
        </p:nvSpPr>
        <p:spPr>
          <a:xfrm>
            <a:off x="2314414" y="4978658"/>
            <a:ext cx="921855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b="1" spc="-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Asistencia y Asesoramiento a Municipios en Materia de Administración Electrónica y Modernización</a:t>
            </a:r>
            <a:endParaRPr lang="en-US" b="1" spc="-1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0" name="TextBox 16"/>
          <p:cNvSpPr txBox="1"/>
          <p:nvPr/>
        </p:nvSpPr>
        <p:spPr>
          <a:xfrm>
            <a:off x="2335426" y="5404015"/>
            <a:ext cx="502920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2000" b="1" spc="-150" dirty="0">
                <a:solidFill>
                  <a:schemeClr val="accent3"/>
                </a:solidFill>
              </a:rPr>
              <a:t>1 secretario interventor y 2 técnicos informáticos</a:t>
            </a:r>
            <a:endParaRPr lang="en-US" sz="2000" b="1" spc="-15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02348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/>
          <p:cNvSpPr/>
          <p:nvPr/>
        </p:nvSpPr>
        <p:spPr>
          <a:xfrm>
            <a:off x="-352540" y="-863600"/>
            <a:ext cx="2368627" cy="1740665"/>
          </a:xfrm>
          <a:prstGeom prst="homePlate">
            <a:avLst>
              <a:gd name="adj" fmla="val 993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Triangle 2"/>
          <p:cNvSpPr/>
          <p:nvPr/>
        </p:nvSpPr>
        <p:spPr>
          <a:xfrm flipH="1" flipV="1">
            <a:off x="5338220" y="0"/>
            <a:ext cx="6853780" cy="715824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Triangle 40"/>
          <p:cNvSpPr/>
          <p:nvPr/>
        </p:nvSpPr>
        <p:spPr>
          <a:xfrm flipH="1">
            <a:off x="8754742" y="6097775"/>
            <a:ext cx="3437258" cy="760225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iamond 42"/>
          <p:cNvSpPr/>
          <p:nvPr/>
        </p:nvSpPr>
        <p:spPr>
          <a:xfrm>
            <a:off x="-880524" y="6356741"/>
            <a:ext cx="2820319" cy="4968608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lowchart: Process 19"/>
          <p:cNvSpPr/>
          <p:nvPr/>
        </p:nvSpPr>
        <p:spPr>
          <a:xfrm>
            <a:off x="345618" y="1532490"/>
            <a:ext cx="1402801" cy="112923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"/>
          <p:cNvSpPr txBox="1"/>
          <p:nvPr/>
        </p:nvSpPr>
        <p:spPr>
          <a:xfrm>
            <a:off x="238843" y="906113"/>
            <a:ext cx="7471923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400" b="1" spc="-300" dirty="0">
                <a:solidFill>
                  <a:schemeClr val="accent2"/>
                </a:solidFill>
              </a:rPr>
              <a:t>La </a:t>
            </a:r>
            <a:r>
              <a:rPr lang="en-US" sz="4400" b="1" spc="-300" dirty="0" err="1">
                <a:solidFill>
                  <a:schemeClr val="accent2"/>
                </a:solidFill>
              </a:rPr>
              <a:t>brecha</a:t>
            </a:r>
            <a:r>
              <a:rPr lang="en-US" sz="4400" b="1" spc="-300" dirty="0">
                <a:solidFill>
                  <a:schemeClr val="accent2"/>
                </a:solidFill>
              </a:rPr>
              <a:t> digital</a:t>
            </a:r>
          </a:p>
        </p:txBody>
      </p:sp>
      <p:grpSp>
        <p:nvGrpSpPr>
          <p:cNvPr id="44" name="Group 290"/>
          <p:cNvGrpSpPr/>
          <p:nvPr/>
        </p:nvGrpSpPr>
        <p:grpSpPr>
          <a:xfrm>
            <a:off x="5805936" y="1825228"/>
            <a:ext cx="5804440" cy="749985"/>
            <a:chOff x="8945633" y="22034"/>
            <a:chExt cx="404474" cy="749985"/>
          </a:xfrm>
        </p:grpSpPr>
        <p:sp>
          <p:nvSpPr>
            <p:cNvPr id="45" name="Right Triangle 291"/>
            <p:cNvSpPr/>
            <p:nvPr/>
          </p:nvSpPr>
          <p:spPr>
            <a:xfrm flipH="1" flipV="1">
              <a:off x="8967666" y="535577"/>
              <a:ext cx="91862" cy="236442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6" name="Rectangle 292"/>
            <p:cNvSpPr/>
            <p:nvPr/>
          </p:nvSpPr>
          <p:spPr>
            <a:xfrm>
              <a:off x="8945633" y="22034"/>
              <a:ext cx="404474" cy="5288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b="1" dirty="0"/>
                <a:t>Muchos pueblos y pequeños con población envejecida</a:t>
              </a:r>
              <a:endParaRPr lang="en-US" b="1" dirty="0"/>
            </a:p>
          </p:txBody>
        </p:sp>
      </p:grpSp>
      <p:pic>
        <p:nvPicPr>
          <p:cNvPr id="47" name="46 Imagen" descr="Captu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0392" y="1808012"/>
            <a:ext cx="5402013" cy="3074381"/>
          </a:xfrm>
          <a:prstGeom prst="rect">
            <a:avLst/>
          </a:prstGeom>
        </p:spPr>
      </p:pic>
      <p:grpSp>
        <p:nvGrpSpPr>
          <p:cNvPr id="48" name="Group 278"/>
          <p:cNvGrpSpPr/>
          <p:nvPr/>
        </p:nvGrpSpPr>
        <p:grpSpPr>
          <a:xfrm>
            <a:off x="5832898" y="2609900"/>
            <a:ext cx="5769076" cy="749985"/>
            <a:chOff x="8945633" y="22034"/>
            <a:chExt cx="875170" cy="749985"/>
          </a:xfrm>
        </p:grpSpPr>
        <p:sp>
          <p:nvSpPr>
            <p:cNvPr id="49" name="Right Triangle 279"/>
            <p:cNvSpPr/>
            <p:nvPr/>
          </p:nvSpPr>
          <p:spPr>
            <a:xfrm flipH="1" flipV="1">
              <a:off x="8967666" y="535577"/>
              <a:ext cx="91862" cy="236442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0" name="Rectangle 280"/>
            <p:cNvSpPr/>
            <p:nvPr/>
          </p:nvSpPr>
          <p:spPr>
            <a:xfrm>
              <a:off x="8945633" y="22034"/>
              <a:ext cx="875170" cy="52881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b="1" dirty="0"/>
                <a:t>Telecomunicaciones regulares. Carencias en banda anda</a:t>
              </a:r>
              <a:endParaRPr lang="en-US" b="1" dirty="0"/>
            </a:p>
          </p:txBody>
        </p:sp>
      </p:grpSp>
      <p:grpSp>
        <p:nvGrpSpPr>
          <p:cNvPr id="51" name="Group 287"/>
          <p:cNvGrpSpPr/>
          <p:nvPr/>
        </p:nvGrpSpPr>
        <p:grpSpPr>
          <a:xfrm>
            <a:off x="5839529" y="3463053"/>
            <a:ext cx="5787611" cy="749985"/>
            <a:chOff x="8945633" y="22034"/>
            <a:chExt cx="875170" cy="749985"/>
          </a:xfrm>
        </p:grpSpPr>
        <p:sp>
          <p:nvSpPr>
            <p:cNvPr id="52" name="Right Triangle 288"/>
            <p:cNvSpPr/>
            <p:nvPr/>
          </p:nvSpPr>
          <p:spPr>
            <a:xfrm flipH="1" flipV="1">
              <a:off x="8967666" y="535577"/>
              <a:ext cx="91862" cy="236442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3" name="Rectangle 289"/>
            <p:cNvSpPr/>
            <p:nvPr/>
          </p:nvSpPr>
          <p:spPr>
            <a:xfrm>
              <a:off x="8945633" y="22034"/>
              <a:ext cx="875170" cy="52881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b="1" dirty="0"/>
                <a:t>Alcaldes mayores y sin dedicación exclusiva</a:t>
              </a:r>
              <a:endParaRPr lang="en-US" b="1" dirty="0"/>
            </a:p>
          </p:txBody>
        </p:sp>
      </p:grpSp>
      <p:grpSp>
        <p:nvGrpSpPr>
          <p:cNvPr id="54" name="Group 290"/>
          <p:cNvGrpSpPr/>
          <p:nvPr/>
        </p:nvGrpSpPr>
        <p:grpSpPr>
          <a:xfrm>
            <a:off x="5857668" y="4301379"/>
            <a:ext cx="5804440" cy="749985"/>
            <a:chOff x="8945633" y="22034"/>
            <a:chExt cx="404474" cy="749985"/>
          </a:xfrm>
        </p:grpSpPr>
        <p:sp>
          <p:nvSpPr>
            <p:cNvPr id="55" name="Right Triangle 291"/>
            <p:cNvSpPr/>
            <p:nvPr/>
          </p:nvSpPr>
          <p:spPr>
            <a:xfrm flipH="1" flipV="1">
              <a:off x="8967666" y="535577"/>
              <a:ext cx="91862" cy="236442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6" name="Rectangle 292"/>
            <p:cNvSpPr/>
            <p:nvPr/>
          </p:nvSpPr>
          <p:spPr>
            <a:xfrm>
              <a:off x="8945633" y="22034"/>
              <a:ext cx="404474" cy="5288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b="1" dirty="0"/>
                <a:t>Secretarios que atienden a varios Ayuntamientos y con mucha movilidad</a:t>
              </a:r>
              <a:endParaRPr lang="en-US" b="1" dirty="0"/>
            </a:p>
          </p:txBody>
        </p:sp>
      </p:grpSp>
      <p:grpSp>
        <p:nvGrpSpPr>
          <p:cNvPr id="59" name="Group 49"/>
          <p:cNvGrpSpPr/>
          <p:nvPr/>
        </p:nvGrpSpPr>
        <p:grpSpPr>
          <a:xfrm>
            <a:off x="303539" y="5181487"/>
            <a:ext cx="904476" cy="903383"/>
            <a:chOff x="722988" y="4535535"/>
            <a:chExt cx="870332" cy="903383"/>
          </a:xfrm>
        </p:grpSpPr>
        <p:sp>
          <p:nvSpPr>
            <p:cNvPr id="60" name="Oval 7"/>
            <p:cNvSpPr/>
            <p:nvPr/>
          </p:nvSpPr>
          <p:spPr>
            <a:xfrm>
              <a:off x="722988" y="4535535"/>
              <a:ext cx="870332" cy="90338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1" name="Group 24"/>
            <p:cNvGrpSpPr>
              <a:grpSpLocks noChangeAspect="1"/>
            </p:cNvGrpSpPr>
            <p:nvPr/>
          </p:nvGrpSpPr>
          <p:grpSpPr bwMode="auto">
            <a:xfrm>
              <a:off x="990745" y="4771371"/>
              <a:ext cx="334819" cy="431710"/>
              <a:chOff x="2688" y="677"/>
              <a:chExt cx="2298" cy="2963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62" name="Freeform 26"/>
              <p:cNvSpPr>
                <a:spLocks noEditPoints="1"/>
              </p:cNvSpPr>
              <p:nvPr/>
            </p:nvSpPr>
            <p:spPr bwMode="auto">
              <a:xfrm>
                <a:off x="2688" y="677"/>
                <a:ext cx="2298" cy="2963"/>
              </a:xfrm>
              <a:custGeom>
                <a:avLst/>
                <a:gdLst>
                  <a:gd name="T0" fmla="*/ 191 w 4595"/>
                  <a:gd name="T1" fmla="*/ 1530 h 5927"/>
                  <a:gd name="T2" fmla="*/ 198 w 4595"/>
                  <a:gd name="T3" fmla="*/ 1946 h 5927"/>
                  <a:gd name="T4" fmla="*/ 285 w 4595"/>
                  <a:gd name="T5" fmla="*/ 1569 h 5927"/>
                  <a:gd name="T6" fmla="*/ 402 w 4595"/>
                  <a:gd name="T7" fmla="*/ 193 h 5927"/>
                  <a:gd name="T8" fmla="*/ 300 w 4595"/>
                  <a:gd name="T9" fmla="*/ 267 h 5927"/>
                  <a:gd name="T10" fmla="*/ 386 w 4595"/>
                  <a:gd name="T11" fmla="*/ 1398 h 5927"/>
                  <a:gd name="T12" fmla="*/ 494 w 4595"/>
                  <a:gd name="T13" fmla="*/ 1576 h 5927"/>
                  <a:gd name="T14" fmla="*/ 478 w 4595"/>
                  <a:gd name="T15" fmla="*/ 2559 h 5927"/>
                  <a:gd name="T16" fmla="*/ 343 w 4595"/>
                  <a:gd name="T17" fmla="*/ 2716 h 5927"/>
                  <a:gd name="T18" fmla="*/ 314 w 4595"/>
                  <a:gd name="T19" fmla="*/ 5690 h 5927"/>
                  <a:gd name="T20" fmla="*/ 1552 w 4595"/>
                  <a:gd name="T21" fmla="*/ 5736 h 5927"/>
                  <a:gd name="T22" fmla="*/ 1682 w 4595"/>
                  <a:gd name="T23" fmla="*/ 5573 h 5927"/>
                  <a:gd name="T24" fmla="*/ 2862 w 4595"/>
                  <a:gd name="T25" fmla="*/ 5530 h 5927"/>
                  <a:gd name="T26" fmla="*/ 3058 w 4595"/>
                  <a:gd name="T27" fmla="*/ 5604 h 5927"/>
                  <a:gd name="T28" fmla="*/ 4296 w 4595"/>
                  <a:gd name="T29" fmla="*/ 5736 h 5927"/>
                  <a:gd name="T30" fmla="*/ 4399 w 4595"/>
                  <a:gd name="T31" fmla="*/ 5660 h 5927"/>
                  <a:gd name="T32" fmla="*/ 4312 w 4595"/>
                  <a:gd name="T33" fmla="*/ 2173 h 5927"/>
                  <a:gd name="T34" fmla="*/ 4204 w 4595"/>
                  <a:gd name="T35" fmla="*/ 1995 h 5927"/>
                  <a:gd name="T36" fmla="*/ 4242 w 4595"/>
                  <a:gd name="T37" fmla="*/ 1784 h 5927"/>
                  <a:gd name="T38" fmla="*/ 4404 w 4595"/>
                  <a:gd name="T39" fmla="*/ 1654 h 5927"/>
                  <a:gd name="T40" fmla="*/ 3643 w 4595"/>
                  <a:gd name="T41" fmla="*/ 195 h 5927"/>
                  <a:gd name="T42" fmla="*/ 402 w 4595"/>
                  <a:gd name="T43" fmla="*/ 0 h 5927"/>
                  <a:gd name="T44" fmla="*/ 3747 w 4595"/>
                  <a:gd name="T45" fmla="*/ 34 h 5927"/>
                  <a:gd name="T46" fmla="*/ 4581 w 4595"/>
                  <a:gd name="T47" fmla="*/ 882 h 5927"/>
                  <a:gd name="T48" fmla="*/ 4592 w 4595"/>
                  <a:gd name="T49" fmla="*/ 1766 h 5927"/>
                  <a:gd name="T50" fmla="*/ 4500 w 4595"/>
                  <a:gd name="T51" fmla="*/ 1831 h 5927"/>
                  <a:gd name="T52" fmla="*/ 4397 w 4595"/>
                  <a:gd name="T53" fmla="*/ 1905 h 5927"/>
                  <a:gd name="T54" fmla="*/ 4435 w 4595"/>
                  <a:gd name="T55" fmla="*/ 2027 h 5927"/>
                  <a:gd name="T56" fmla="*/ 4557 w 4595"/>
                  <a:gd name="T57" fmla="*/ 2067 h 5927"/>
                  <a:gd name="T58" fmla="*/ 4595 w 4595"/>
                  <a:gd name="T59" fmla="*/ 5626 h 5927"/>
                  <a:gd name="T60" fmla="*/ 4525 w 4595"/>
                  <a:gd name="T61" fmla="*/ 5820 h 5927"/>
                  <a:gd name="T62" fmla="*/ 4348 w 4595"/>
                  <a:gd name="T63" fmla="*/ 5921 h 5927"/>
                  <a:gd name="T64" fmla="*/ 3009 w 4595"/>
                  <a:gd name="T65" fmla="*/ 5909 h 5927"/>
                  <a:gd name="T66" fmla="*/ 2964 w 4595"/>
                  <a:gd name="T67" fmla="*/ 5797 h 5927"/>
                  <a:gd name="T68" fmla="*/ 2862 w 4595"/>
                  <a:gd name="T69" fmla="*/ 5723 h 5927"/>
                  <a:gd name="T70" fmla="*/ 1748 w 4595"/>
                  <a:gd name="T71" fmla="*/ 5766 h 5927"/>
                  <a:gd name="T72" fmla="*/ 1709 w 4595"/>
                  <a:gd name="T73" fmla="*/ 5887 h 5927"/>
                  <a:gd name="T74" fmla="*/ 402 w 4595"/>
                  <a:gd name="T75" fmla="*/ 5927 h 5927"/>
                  <a:gd name="T76" fmla="*/ 209 w 4595"/>
                  <a:gd name="T77" fmla="*/ 5856 h 5927"/>
                  <a:gd name="T78" fmla="*/ 106 w 4595"/>
                  <a:gd name="T79" fmla="*/ 5680 h 5927"/>
                  <a:gd name="T80" fmla="*/ 121 w 4595"/>
                  <a:gd name="T81" fmla="*/ 2599 h 5927"/>
                  <a:gd name="T82" fmla="*/ 233 w 4595"/>
                  <a:gd name="T83" fmla="*/ 2556 h 5927"/>
                  <a:gd name="T84" fmla="*/ 307 w 4595"/>
                  <a:gd name="T85" fmla="*/ 2451 h 5927"/>
                  <a:gd name="T86" fmla="*/ 110 w 4595"/>
                  <a:gd name="T87" fmla="*/ 2117 h 5927"/>
                  <a:gd name="T88" fmla="*/ 4 w 4595"/>
                  <a:gd name="T89" fmla="*/ 1986 h 5927"/>
                  <a:gd name="T90" fmla="*/ 18 w 4595"/>
                  <a:gd name="T91" fmla="*/ 1447 h 5927"/>
                  <a:gd name="T92" fmla="*/ 101 w 4595"/>
                  <a:gd name="T93" fmla="*/ 301 h 5927"/>
                  <a:gd name="T94" fmla="*/ 173 w 4595"/>
                  <a:gd name="T95" fmla="*/ 108 h 5927"/>
                  <a:gd name="T96" fmla="*/ 348 w 4595"/>
                  <a:gd name="T97" fmla="*/ 5 h 5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595" h="5927">
                    <a:moveTo>
                      <a:pt x="198" y="1524"/>
                    </a:moveTo>
                    <a:lnTo>
                      <a:pt x="195" y="1524"/>
                    </a:lnTo>
                    <a:lnTo>
                      <a:pt x="193" y="1528"/>
                    </a:lnTo>
                    <a:lnTo>
                      <a:pt x="191" y="1530"/>
                    </a:lnTo>
                    <a:lnTo>
                      <a:pt x="191" y="1939"/>
                    </a:lnTo>
                    <a:lnTo>
                      <a:pt x="193" y="1943"/>
                    </a:lnTo>
                    <a:lnTo>
                      <a:pt x="195" y="1946"/>
                    </a:lnTo>
                    <a:lnTo>
                      <a:pt x="198" y="1946"/>
                    </a:lnTo>
                    <a:lnTo>
                      <a:pt x="307" y="1946"/>
                    </a:lnTo>
                    <a:lnTo>
                      <a:pt x="307" y="1632"/>
                    </a:lnTo>
                    <a:lnTo>
                      <a:pt x="301" y="1598"/>
                    </a:lnTo>
                    <a:lnTo>
                      <a:pt x="285" y="1569"/>
                    </a:lnTo>
                    <a:lnTo>
                      <a:pt x="262" y="1544"/>
                    </a:lnTo>
                    <a:lnTo>
                      <a:pt x="233" y="1530"/>
                    </a:lnTo>
                    <a:lnTo>
                      <a:pt x="198" y="1524"/>
                    </a:lnTo>
                    <a:close/>
                    <a:moveTo>
                      <a:pt x="402" y="193"/>
                    </a:moveTo>
                    <a:lnTo>
                      <a:pt x="368" y="198"/>
                    </a:lnTo>
                    <a:lnTo>
                      <a:pt x="339" y="213"/>
                    </a:lnTo>
                    <a:lnTo>
                      <a:pt x="314" y="236"/>
                    </a:lnTo>
                    <a:lnTo>
                      <a:pt x="300" y="267"/>
                    </a:lnTo>
                    <a:lnTo>
                      <a:pt x="294" y="301"/>
                    </a:lnTo>
                    <a:lnTo>
                      <a:pt x="294" y="1347"/>
                    </a:lnTo>
                    <a:lnTo>
                      <a:pt x="343" y="1369"/>
                    </a:lnTo>
                    <a:lnTo>
                      <a:pt x="386" y="1398"/>
                    </a:lnTo>
                    <a:lnTo>
                      <a:pt x="424" y="1436"/>
                    </a:lnTo>
                    <a:lnTo>
                      <a:pt x="455" y="1477"/>
                    </a:lnTo>
                    <a:lnTo>
                      <a:pt x="478" y="1526"/>
                    </a:lnTo>
                    <a:lnTo>
                      <a:pt x="494" y="1576"/>
                    </a:lnTo>
                    <a:lnTo>
                      <a:pt x="498" y="1632"/>
                    </a:lnTo>
                    <a:lnTo>
                      <a:pt x="498" y="2451"/>
                    </a:lnTo>
                    <a:lnTo>
                      <a:pt x="494" y="2507"/>
                    </a:lnTo>
                    <a:lnTo>
                      <a:pt x="478" y="2559"/>
                    </a:lnTo>
                    <a:lnTo>
                      <a:pt x="455" y="2606"/>
                    </a:lnTo>
                    <a:lnTo>
                      <a:pt x="424" y="2650"/>
                    </a:lnTo>
                    <a:lnTo>
                      <a:pt x="386" y="2686"/>
                    </a:lnTo>
                    <a:lnTo>
                      <a:pt x="343" y="2716"/>
                    </a:lnTo>
                    <a:lnTo>
                      <a:pt x="294" y="2736"/>
                    </a:lnTo>
                    <a:lnTo>
                      <a:pt x="294" y="5626"/>
                    </a:lnTo>
                    <a:lnTo>
                      <a:pt x="300" y="5660"/>
                    </a:lnTo>
                    <a:lnTo>
                      <a:pt x="314" y="5690"/>
                    </a:lnTo>
                    <a:lnTo>
                      <a:pt x="339" y="5714"/>
                    </a:lnTo>
                    <a:lnTo>
                      <a:pt x="368" y="5730"/>
                    </a:lnTo>
                    <a:lnTo>
                      <a:pt x="402" y="5736"/>
                    </a:lnTo>
                    <a:lnTo>
                      <a:pt x="1552" y="5736"/>
                    </a:lnTo>
                    <a:lnTo>
                      <a:pt x="1573" y="5687"/>
                    </a:lnTo>
                    <a:lnTo>
                      <a:pt x="1602" y="5642"/>
                    </a:lnTo>
                    <a:lnTo>
                      <a:pt x="1638" y="5604"/>
                    </a:lnTo>
                    <a:lnTo>
                      <a:pt x="1682" y="5573"/>
                    </a:lnTo>
                    <a:lnTo>
                      <a:pt x="1728" y="5550"/>
                    </a:lnTo>
                    <a:lnTo>
                      <a:pt x="1781" y="5535"/>
                    </a:lnTo>
                    <a:lnTo>
                      <a:pt x="1837" y="5530"/>
                    </a:lnTo>
                    <a:lnTo>
                      <a:pt x="2862" y="5530"/>
                    </a:lnTo>
                    <a:lnTo>
                      <a:pt x="2916" y="5535"/>
                    </a:lnTo>
                    <a:lnTo>
                      <a:pt x="2968" y="5550"/>
                    </a:lnTo>
                    <a:lnTo>
                      <a:pt x="3017" y="5573"/>
                    </a:lnTo>
                    <a:lnTo>
                      <a:pt x="3058" y="5604"/>
                    </a:lnTo>
                    <a:lnTo>
                      <a:pt x="3096" y="5642"/>
                    </a:lnTo>
                    <a:lnTo>
                      <a:pt x="3125" y="5687"/>
                    </a:lnTo>
                    <a:lnTo>
                      <a:pt x="3147" y="5736"/>
                    </a:lnTo>
                    <a:lnTo>
                      <a:pt x="4296" y="5736"/>
                    </a:lnTo>
                    <a:lnTo>
                      <a:pt x="4330" y="5730"/>
                    </a:lnTo>
                    <a:lnTo>
                      <a:pt x="4359" y="5714"/>
                    </a:lnTo>
                    <a:lnTo>
                      <a:pt x="4382" y="5690"/>
                    </a:lnTo>
                    <a:lnTo>
                      <a:pt x="4399" y="5660"/>
                    </a:lnTo>
                    <a:lnTo>
                      <a:pt x="4404" y="5626"/>
                    </a:lnTo>
                    <a:lnTo>
                      <a:pt x="4404" y="2226"/>
                    </a:lnTo>
                    <a:lnTo>
                      <a:pt x="4355" y="2204"/>
                    </a:lnTo>
                    <a:lnTo>
                      <a:pt x="4312" y="2173"/>
                    </a:lnTo>
                    <a:lnTo>
                      <a:pt x="4272" y="2137"/>
                    </a:lnTo>
                    <a:lnTo>
                      <a:pt x="4242" y="2094"/>
                    </a:lnTo>
                    <a:lnTo>
                      <a:pt x="4218" y="2047"/>
                    </a:lnTo>
                    <a:lnTo>
                      <a:pt x="4204" y="1995"/>
                    </a:lnTo>
                    <a:lnTo>
                      <a:pt x="4198" y="1939"/>
                    </a:lnTo>
                    <a:lnTo>
                      <a:pt x="4204" y="1885"/>
                    </a:lnTo>
                    <a:lnTo>
                      <a:pt x="4218" y="1833"/>
                    </a:lnTo>
                    <a:lnTo>
                      <a:pt x="4242" y="1784"/>
                    </a:lnTo>
                    <a:lnTo>
                      <a:pt x="4272" y="1742"/>
                    </a:lnTo>
                    <a:lnTo>
                      <a:pt x="4312" y="1706"/>
                    </a:lnTo>
                    <a:lnTo>
                      <a:pt x="4355" y="1676"/>
                    </a:lnTo>
                    <a:lnTo>
                      <a:pt x="4404" y="1654"/>
                    </a:lnTo>
                    <a:lnTo>
                      <a:pt x="4404" y="958"/>
                    </a:lnTo>
                    <a:lnTo>
                      <a:pt x="4404" y="956"/>
                    </a:lnTo>
                    <a:lnTo>
                      <a:pt x="4402" y="954"/>
                    </a:lnTo>
                    <a:lnTo>
                      <a:pt x="3643" y="195"/>
                    </a:lnTo>
                    <a:lnTo>
                      <a:pt x="3641" y="193"/>
                    </a:lnTo>
                    <a:lnTo>
                      <a:pt x="3637" y="193"/>
                    </a:lnTo>
                    <a:lnTo>
                      <a:pt x="402" y="193"/>
                    </a:lnTo>
                    <a:close/>
                    <a:moveTo>
                      <a:pt x="402" y="0"/>
                    </a:moveTo>
                    <a:lnTo>
                      <a:pt x="3637" y="0"/>
                    </a:lnTo>
                    <a:lnTo>
                      <a:pt x="3677" y="4"/>
                    </a:lnTo>
                    <a:lnTo>
                      <a:pt x="3713" y="16"/>
                    </a:lnTo>
                    <a:lnTo>
                      <a:pt x="3747" y="34"/>
                    </a:lnTo>
                    <a:lnTo>
                      <a:pt x="3778" y="60"/>
                    </a:lnTo>
                    <a:lnTo>
                      <a:pt x="4538" y="817"/>
                    </a:lnTo>
                    <a:lnTo>
                      <a:pt x="4563" y="848"/>
                    </a:lnTo>
                    <a:lnTo>
                      <a:pt x="4581" y="882"/>
                    </a:lnTo>
                    <a:lnTo>
                      <a:pt x="4592" y="920"/>
                    </a:lnTo>
                    <a:lnTo>
                      <a:pt x="4595" y="958"/>
                    </a:lnTo>
                    <a:lnTo>
                      <a:pt x="4595" y="1735"/>
                    </a:lnTo>
                    <a:lnTo>
                      <a:pt x="4592" y="1766"/>
                    </a:lnTo>
                    <a:lnTo>
                      <a:pt x="4577" y="1791"/>
                    </a:lnTo>
                    <a:lnTo>
                      <a:pt x="4557" y="1813"/>
                    </a:lnTo>
                    <a:lnTo>
                      <a:pt x="4530" y="1825"/>
                    </a:lnTo>
                    <a:lnTo>
                      <a:pt x="4500" y="1831"/>
                    </a:lnTo>
                    <a:lnTo>
                      <a:pt x="4465" y="1836"/>
                    </a:lnTo>
                    <a:lnTo>
                      <a:pt x="4435" y="1852"/>
                    </a:lnTo>
                    <a:lnTo>
                      <a:pt x="4411" y="1876"/>
                    </a:lnTo>
                    <a:lnTo>
                      <a:pt x="4397" y="1905"/>
                    </a:lnTo>
                    <a:lnTo>
                      <a:pt x="4391" y="1939"/>
                    </a:lnTo>
                    <a:lnTo>
                      <a:pt x="4397" y="1975"/>
                    </a:lnTo>
                    <a:lnTo>
                      <a:pt x="4411" y="2004"/>
                    </a:lnTo>
                    <a:lnTo>
                      <a:pt x="4435" y="2027"/>
                    </a:lnTo>
                    <a:lnTo>
                      <a:pt x="4465" y="2044"/>
                    </a:lnTo>
                    <a:lnTo>
                      <a:pt x="4500" y="2049"/>
                    </a:lnTo>
                    <a:lnTo>
                      <a:pt x="4530" y="2054"/>
                    </a:lnTo>
                    <a:lnTo>
                      <a:pt x="4557" y="2067"/>
                    </a:lnTo>
                    <a:lnTo>
                      <a:pt x="4577" y="2089"/>
                    </a:lnTo>
                    <a:lnTo>
                      <a:pt x="4592" y="2114"/>
                    </a:lnTo>
                    <a:lnTo>
                      <a:pt x="4595" y="2145"/>
                    </a:lnTo>
                    <a:lnTo>
                      <a:pt x="4595" y="5626"/>
                    </a:lnTo>
                    <a:lnTo>
                      <a:pt x="4592" y="5680"/>
                    </a:lnTo>
                    <a:lnTo>
                      <a:pt x="4577" y="5730"/>
                    </a:lnTo>
                    <a:lnTo>
                      <a:pt x="4556" y="5777"/>
                    </a:lnTo>
                    <a:lnTo>
                      <a:pt x="4525" y="5820"/>
                    </a:lnTo>
                    <a:lnTo>
                      <a:pt x="4489" y="5856"/>
                    </a:lnTo>
                    <a:lnTo>
                      <a:pt x="4447" y="5885"/>
                    </a:lnTo>
                    <a:lnTo>
                      <a:pt x="4401" y="5909"/>
                    </a:lnTo>
                    <a:lnTo>
                      <a:pt x="4348" y="5921"/>
                    </a:lnTo>
                    <a:lnTo>
                      <a:pt x="4296" y="5927"/>
                    </a:lnTo>
                    <a:lnTo>
                      <a:pt x="3065" y="5927"/>
                    </a:lnTo>
                    <a:lnTo>
                      <a:pt x="3035" y="5921"/>
                    </a:lnTo>
                    <a:lnTo>
                      <a:pt x="3009" y="5909"/>
                    </a:lnTo>
                    <a:lnTo>
                      <a:pt x="2988" y="5887"/>
                    </a:lnTo>
                    <a:lnTo>
                      <a:pt x="2975" y="5862"/>
                    </a:lnTo>
                    <a:lnTo>
                      <a:pt x="2970" y="5831"/>
                    </a:lnTo>
                    <a:lnTo>
                      <a:pt x="2964" y="5797"/>
                    </a:lnTo>
                    <a:lnTo>
                      <a:pt x="2948" y="5766"/>
                    </a:lnTo>
                    <a:lnTo>
                      <a:pt x="2925" y="5743"/>
                    </a:lnTo>
                    <a:lnTo>
                      <a:pt x="2896" y="5728"/>
                    </a:lnTo>
                    <a:lnTo>
                      <a:pt x="2862" y="5723"/>
                    </a:lnTo>
                    <a:lnTo>
                      <a:pt x="1837" y="5723"/>
                    </a:lnTo>
                    <a:lnTo>
                      <a:pt x="1802" y="5728"/>
                    </a:lnTo>
                    <a:lnTo>
                      <a:pt x="1772" y="5743"/>
                    </a:lnTo>
                    <a:lnTo>
                      <a:pt x="1748" y="5766"/>
                    </a:lnTo>
                    <a:lnTo>
                      <a:pt x="1734" y="5797"/>
                    </a:lnTo>
                    <a:lnTo>
                      <a:pt x="1728" y="5831"/>
                    </a:lnTo>
                    <a:lnTo>
                      <a:pt x="1723" y="5862"/>
                    </a:lnTo>
                    <a:lnTo>
                      <a:pt x="1709" y="5887"/>
                    </a:lnTo>
                    <a:lnTo>
                      <a:pt x="1689" y="5909"/>
                    </a:lnTo>
                    <a:lnTo>
                      <a:pt x="1662" y="5921"/>
                    </a:lnTo>
                    <a:lnTo>
                      <a:pt x="1631" y="5927"/>
                    </a:lnTo>
                    <a:lnTo>
                      <a:pt x="402" y="5927"/>
                    </a:lnTo>
                    <a:lnTo>
                      <a:pt x="348" y="5921"/>
                    </a:lnTo>
                    <a:lnTo>
                      <a:pt x="298" y="5909"/>
                    </a:lnTo>
                    <a:lnTo>
                      <a:pt x="251" y="5885"/>
                    </a:lnTo>
                    <a:lnTo>
                      <a:pt x="209" y="5856"/>
                    </a:lnTo>
                    <a:lnTo>
                      <a:pt x="173" y="5820"/>
                    </a:lnTo>
                    <a:lnTo>
                      <a:pt x="143" y="5777"/>
                    </a:lnTo>
                    <a:lnTo>
                      <a:pt x="121" y="5730"/>
                    </a:lnTo>
                    <a:lnTo>
                      <a:pt x="106" y="5680"/>
                    </a:lnTo>
                    <a:lnTo>
                      <a:pt x="101" y="5626"/>
                    </a:lnTo>
                    <a:lnTo>
                      <a:pt x="101" y="2657"/>
                    </a:lnTo>
                    <a:lnTo>
                      <a:pt x="106" y="2626"/>
                    </a:lnTo>
                    <a:lnTo>
                      <a:pt x="121" y="2599"/>
                    </a:lnTo>
                    <a:lnTo>
                      <a:pt x="141" y="2579"/>
                    </a:lnTo>
                    <a:lnTo>
                      <a:pt x="168" y="2565"/>
                    </a:lnTo>
                    <a:lnTo>
                      <a:pt x="198" y="2561"/>
                    </a:lnTo>
                    <a:lnTo>
                      <a:pt x="233" y="2556"/>
                    </a:lnTo>
                    <a:lnTo>
                      <a:pt x="262" y="2540"/>
                    </a:lnTo>
                    <a:lnTo>
                      <a:pt x="285" y="2516"/>
                    </a:lnTo>
                    <a:lnTo>
                      <a:pt x="301" y="2485"/>
                    </a:lnTo>
                    <a:lnTo>
                      <a:pt x="307" y="2451"/>
                    </a:lnTo>
                    <a:lnTo>
                      <a:pt x="307" y="2139"/>
                    </a:lnTo>
                    <a:lnTo>
                      <a:pt x="198" y="2139"/>
                    </a:lnTo>
                    <a:lnTo>
                      <a:pt x="152" y="2134"/>
                    </a:lnTo>
                    <a:lnTo>
                      <a:pt x="110" y="2117"/>
                    </a:lnTo>
                    <a:lnTo>
                      <a:pt x="74" y="2094"/>
                    </a:lnTo>
                    <a:lnTo>
                      <a:pt x="43" y="2063"/>
                    </a:lnTo>
                    <a:lnTo>
                      <a:pt x="20" y="2027"/>
                    </a:lnTo>
                    <a:lnTo>
                      <a:pt x="4" y="1986"/>
                    </a:lnTo>
                    <a:lnTo>
                      <a:pt x="0" y="1939"/>
                    </a:lnTo>
                    <a:lnTo>
                      <a:pt x="0" y="1530"/>
                    </a:lnTo>
                    <a:lnTo>
                      <a:pt x="4" y="1486"/>
                    </a:lnTo>
                    <a:lnTo>
                      <a:pt x="18" y="1447"/>
                    </a:lnTo>
                    <a:lnTo>
                      <a:pt x="40" y="1410"/>
                    </a:lnTo>
                    <a:lnTo>
                      <a:pt x="67" y="1380"/>
                    </a:lnTo>
                    <a:lnTo>
                      <a:pt x="101" y="1356"/>
                    </a:lnTo>
                    <a:lnTo>
                      <a:pt x="101" y="301"/>
                    </a:lnTo>
                    <a:lnTo>
                      <a:pt x="106" y="247"/>
                    </a:lnTo>
                    <a:lnTo>
                      <a:pt x="121" y="197"/>
                    </a:lnTo>
                    <a:lnTo>
                      <a:pt x="143" y="150"/>
                    </a:lnTo>
                    <a:lnTo>
                      <a:pt x="173" y="108"/>
                    </a:lnTo>
                    <a:lnTo>
                      <a:pt x="209" y="72"/>
                    </a:lnTo>
                    <a:lnTo>
                      <a:pt x="251" y="42"/>
                    </a:lnTo>
                    <a:lnTo>
                      <a:pt x="298" y="20"/>
                    </a:lnTo>
                    <a:lnTo>
                      <a:pt x="348" y="5"/>
                    </a:lnTo>
                    <a:lnTo>
                      <a:pt x="40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27"/>
              <p:cNvSpPr>
                <a:spLocks noEditPoints="1"/>
              </p:cNvSpPr>
              <p:nvPr/>
            </p:nvSpPr>
            <p:spPr bwMode="auto">
              <a:xfrm>
                <a:off x="3046" y="1137"/>
                <a:ext cx="1633" cy="2145"/>
              </a:xfrm>
              <a:custGeom>
                <a:avLst/>
                <a:gdLst>
                  <a:gd name="T0" fmla="*/ 267 w 3266"/>
                  <a:gd name="T1" fmla="*/ 198 h 4289"/>
                  <a:gd name="T2" fmla="*/ 213 w 3266"/>
                  <a:gd name="T3" fmla="*/ 236 h 4289"/>
                  <a:gd name="T4" fmla="*/ 192 w 3266"/>
                  <a:gd name="T5" fmla="*/ 301 h 4289"/>
                  <a:gd name="T6" fmla="*/ 199 w 3266"/>
                  <a:gd name="T7" fmla="*/ 4022 h 4289"/>
                  <a:gd name="T8" fmla="*/ 237 w 3266"/>
                  <a:gd name="T9" fmla="*/ 4076 h 4289"/>
                  <a:gd name="T10" fmla="*/ 302 w 3266"/>
                  <a:gd name="T11" fmla="*/ 4096 h 4289"/>
                  <a:gd name="T12" fmla="*/ 2999 w 3266"/>
                  <a:gd name="T13" fmla="*/ 4090 h 4289"/>
                  <a:gd name="T14" fmla="*/ 3053 w 3266"/>
                  <a:gd name="T15" fmla="*/ 4052 h 4289"/>
                  <a:gd name="T16" fmla="*/ 3073 w 3266"/>
                  <a:gd name="T17" fmla="*/ 3988 h 4289"/>
                  <a:gd name="T18" fmla="*/ 3067 w 3266"/>
                  <a:gd name="T19" fmla="*/ 267 h 4289"/>
                  <a:gd name="T20" fmla="*/ 3030 w 3266"/>
                  <a:gd name="T21" fmla="*/ 213 h 4289"/>
                  <a:gd name="T22" fmla="*/ 2965 w 3266"/>
                  <a:gd name="T23" fmla="*/ 193 h 4289"/>
                  <a:gd name="T24" fmla="*/ 302 w 3266"/>
                  <a:gd name="T25" fmla="*/ 0 h 4289"/>
                  <a:gd name="T26" fmla="*/ 3019 w 3266"/>
                  <a:gd name="T27" fmla="*/ 5 h 4289"/>
                  <a:gd name="T28" fmla="*/ 3116 w 3266"/>
                  <a:gd name="T29" fmla="*/ 41 h 4289"/>
                  <a:gd name="T30" fmla="*/ 3194 w 3266"/>
                  <a:gd name="T31" fmla="*/ 108 h 4289"/>
                  <a:gd name="T32" fmla="*/ 3246 w 3266"/>
                  <a:gd name="T33" fmla="*/ 196 h 4289"/>
                  <a:gd name="T34" fmla="*/ 3266 w 3266"/>
                  <a:gd name="T35" fmla="*/ 301 h 4289"/>
                  <a:gd name="T36" fmla="*/ 3261 w 3266"/>
                  <a:gd name="T37" fmla="*/ 4042 h 4289"/>
                  <a:gd name="T38" fmla="*/ 3224 w 3266"/>
                  <a:gd name="T39" fmla="*/ 4139 h 4289"/>
                  <a:gd name="T40" fmla="*/ 3158 w 3266"/>
                  <a:gd name="T41" fmla="*/ 4217 h 4289"/>
                  <a:gd name="T42" fmla="*/ 3069 w 3266"/>
                  <a:gd name="T43" fmla="*/ 4269 h 4289"/>
                  <a:gd name="T44" fmla="*/ 2965 w 3266"/>
                  <a:gd name="T45" fmla="*/ 4289 h 4289"/>
                  <a:gd name="T46" fmla="*/ 247 w 3266"/>
                  <a:gd name="T47" fmla="*/ 4283 h 4289"/>
                  <a:gd name="T48" fmla="*/ 150 w 3266"/>
                  <a:gd name="T49" fmla="*/ 4247 h 4289"/>
                  <a:gd name="T50" fmla="*/ 71 w 3266"/>
                  <a:gd name="T51" fmla="*/ 4181 h 4289"/>
                  <a:gd name="T52" fmla="*/ 18 w 3266"/>
                  <a:gd name="T53" fmla="*/ 4092 h 4289"/>
                  <a:gd name="T54" fmla="*/ 0 w 3266"/>
                  <a:gd name="T55" fmla="*/ 3988 h 4289"/>
                  <a:gd name="T56" fmla="*/ 6 w 3266"/>
                  <a:gd name="T57" fmla="*/ 247 h 4289"/>
                  <a:gd name="T58" fmla="*/ 42 w 3266"/>
                  <a:gd name="T59" fmla="*/ 149 h 4289"/>
                  <a:gd name="T60" fmla="*/ 107 w 3266"/>
                  <a:gd name="T61" fmla="*/ 72 h 4289"/>
                  <a:gd name="T62" fmla="*/ 197 w 3266"/>
                  <a:gd name="T63" fmla="*/ 20 h 4289"/>
                  <a:gd name="T64" fmla="*/ 302 w 3266"/>
                  <a:gd name="T65" fmla="*/ 0 h 4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66" h="4289">
                    <a:moveTo>
                      <a:pt x="302" y="193"/>
                    </a:moveTo>
                    <a:lnTo>
                      <a:pt x="267" y="198"/>
                    </a:lnTo>
                    <a:lnTo>
                      <a:pt x="237" y="213"/>
                    </a:lnTo>
                    <a:lnTo>
                      <a:pt x="213" y="236"/>
                    </a:lnTo>
                    <a:lnTo>
                      <a:pt x="199" y="267"/>
                    </a:lnTo>
                    <a:lnTo>
                      <a:pt x="192" y="301"/>
                    </a:lnTo>
                    <a:lnTo>
                      <a:pt x="192" y="3988"/>
                    </a:lnTo>
                    <a:lnTo>
                      <a:pt x="199" y="4022"/>
                    </a:lnTo>
                    <a:lnTo>
                      <a:pt x="213" y="4052"/>
                    </a:lnTo>
                    <a:lnTo>
                      <a:pt x="237" y="4076"/>
                    </a:lnTo>
                    <a:lnTo>
                      <a:pt x="267" y="4090"/>
                    </a:lnTo>
                    <a:lnTo>
                      <a:pt x="302" y="4096"/>
                    </a:lnTo>
                    <a:lnTo>
                      <a:pt x="2965" y="4096"/>
                    </a:lnTo>
                    <a:lnTo>
                      <a:pt x="2999" y="4090"/>
                    </a:lnTo>
                    <a:lnTo>
                      <a:pt x="3030" y="4076"/>
                    </a:lnTo>
                    <a:lnTo>
                      <a:pt x="3053" y="4052"/>
                    </a:lnTo>
                    <a:lnTo>
                      <a:pt x="3067" y="4022"/>
                    </a:lnTo>
                    <a:lnTo>
                      <a:pt x="3073" y="3988"/>
                    </a:lnTo>
                    <a:lnTo>
                      <a:pt x="3073" y="301"/>
                    </a:lnTo>
                    <a:lnTo>
                      <a:pt x="3067" y="267"/>
                    </a:lnTo>
                    <a:lnTo>
                      <a:pt x="3053" y="236"/>
                    </a:lnTo>
                    <a:lnTo>
                      <a:pt x="3030" y="213"/>
                    </a:lnTo>
                    <a:lnTo>
                      <a:pt x="2999" y="198"/>
                    </a:lnTo>
                    <a:lnTo>
                      <a:pt x="2965" y="193"/>
                    </a:lnTo>
                    <a:lnTo>
                      <a:pt x="302" y="193"/>
                    </a:lnTo>
                    <a:close/>
                    <a:moveTo>
                      <a:pt x="302" y="0"/>
                    </a:moveTo>
                    <a:lnTo>
                      <a:pt x="2965" y="0"/>
                    </a:lnTo>
                    <a:lnTo>
                      <a:pt x="3019" y="5"/>
                    </a:lnTo>
                    <a:lnTo>
                      <a:pt x="3069" y="20"/>
                    </a:lnTo>
                    <a:lnTo>
                      <a:pt x="3116" y="41"/>
                    </a:lnTo>
                    <a:lnTo>
                      <a:pt x="3158" y="72"/>
                    </a:lnTo>
                    <a:lnTo>
                      <a:pt x="3194" y="108"/>
                    </a:lnTo>
                    <a:lnTo>
                      <a:pt x="3224" y="149"/>
                    </a:lnTo>
                    <a:lnTo>
                      <a:pt x="3246" y="196"/>
                    </a:lnTo>
                    <a:lnTo>
                      <a:pt x="3261" y="247"/>
                    </a:lnTo>
                    <a:lnTo>
                      <a:pt x="3266" y="301"/>
                    </a:lnTo>
                    <a:lnTo>
                      <a:pt x="3266" y="3988"/>
                    </a:lnTo>
                    <a:lnTo>
                      <a:pt x="3261" y="4042"/>
                    </a:lnTo>
                    <a:lnTo>
                      <a:pt x="3246" y="4092"/>
                    </a:lnTo>
                    <a:lnTo>
                      <a:pt x="3224" y="4139"/>
                    </a:lnTo>
                    <a:lnTo>
                      <a:pt x="3194" y="4181"/>
                    </a:lnTo>
                    <a:lnTo>
                      <a:pt x="3158" y="4217"/>
                    </a:lnTo>
                    <a:lnTo>
                      <a:pt x="3116" y="4247"/>
                    </a:lnTo>
                    <a:lnTo>
                      <a:pt x="3069" y="4269"/>
                    </a:lnTo>
                    <a:lnTo>
                      <a:pt x="3019" y="4283"/>
                    </a:lnTo>
                    <a:lnTo>
                      <a:pt x="2965" y="4289"/>
                    </a:lnTo>
                    <a:lnTo>
                      <a:pt x="302" y="4289"/>
                    </a:lnTo>
                    <a:lnTo>
                      <a:pt x="247" y="4283"/>
                    </a:lnTo>
                    <a:lnTo>
                      <a:pt x="197" y="4269"/>
                    </a:lnTo>
                    <a:lnTo>
                      <a:pt x="150" y="4247"/>
                    </a:lnTo>
                    <a:lnTo>
                      <a:pt x="107" y="4217"/>
                    </a:lnTo>
                    <a:lnTo>
                      <a:pt x="71" y="4181"/>
                    </a:lnTo>
                    <a:lnTo>
                      <a:pt x="42" y="4139"/>
                    </a:lnTo>
                    <a:lnTo>
                      <a:pt x="18" y="4092"/>
                    </a:lnTo>
                    <a:lnTo>
                      <a:pt x="6" y="4042"/>
                    </a:lnTo>
                    <a:lnTo>
                      <a:pt x="0" y="3988"/>
                    </a:lnTo>
                    <a:lnTo>
                      <a:pt x="0" y="301"/>
                    </a:lnTo>
                    <a:lnTo>
                      <a:pt x="6" y="247"/>
                    </a:lnTo>
                    <a:lnTo>
                      <a:pt x="18" y="196"/>
                    </a:lnTo>
                    <a:lnTo>
                      <a:pt x="42" y="149"/>
                    </a:lnTo>
                    <a:lnTo>
                      <a:pt x="71" y="108"/>
                    </a:lnTo>
                    <a:lnTo>
                      <a:pt x="107" y="72"/>
                    </a:lnTo>
                    <a:lnTo>
                      <a:pt x="150" y="41"/>
                    </a:lnTo>
                    <a:lnTo>
                      <a:pt x="197" y="20"/>
                    </a:lnTo>
                    <a:lnTo>
                      <a:pt x="247" y="5"/>
                    </a:lnTo>
                    <a:lnTo>
                      <a:pt x="30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28"/>
              <p:cNvSpPr>
                <a:spLocks/>
              </p:cNvSpPr>
              <p:nvPr/>
            </p:nvSpPr>
            <p:spPr bwMode="auto">
              <a:xfrm>
                <a:off x="3559" y="1496"/>
                <a:ext cx="608" cy="352"/>
              </a:xfrm>
              <a:custGeom>
                <a:avLst/>
                <a:gdLst>
                  <a:gd name="T0" fmla="*/ 608 w 1216"/>
                  <a:gd name="T1" fmla="*/ 0 h 703"/>
                  <a:gd name="T2" fmla="*/ 632 w 1216"/>
                  <a:gd name="T3" fmla="*/ 1 h 703"/>
                  <a:gd name="T4" fmla="*/ 655 w 1216"/>
                  <a:gd name="T5" fmla="*/ 12 h 703"/>
                  <a:gd name="T6" fmla="*/ 675 w 1216"/>
                  <a:gd name="T7" fmla="*/ 27 h 703"/>
                  <a:gd name="T8" fmla="*/ 1187 w 1216"/>
                  <a:gd name="T9" fmla="*/ 539 h 703"/>
                  <a:gd name="T10" fmla="*/ 1204 w 1216"/>
                  <a:gd name="T11" fmla="*/ 560 h 703"/>
                  <a:gd name="T12" fmla="*/ 1213 w 1216"/>
                  <a:gd name="T13" fmla="*/ 582 h 703"/>
                  <a:gd name="T14" fmla="*/ 1216 w 1216"/>
                  <a:gd name="T15" fmla="*/ 607 h 703"/>
                  <a:gd name="T16" fmla="*/ 1213 w 1216"/>
                  <a:gd name="T17" fmla="*/ 631 h 703"/>
                  <a:gd name="T18" fmla="*/ 1204 w 1216"/>
                  <a:gd name="T19" fmla="*/ 654 h 703"/>
                  <a:gd name="T20" fmla="*/ 1187 w 1216"/>
                  <a:gd name="T21" fmla="*/ 674 h 703"/>
                  <a:gd name="T22" fmla="*/ 1167 w 1216"/>
                  <a:gd name="T23" fmla="*/ 690 h 703"/>
                  <a:gd name="T24" fmla="*/ 1144 w 1216"/>
                  <a:gd name="T25" fmla="*/ 699 h 703"/>
                  <a:gd name="T26" fmla="*/ 1121 w 1216"/>
                  <a:gd name="T27" fmla="*/ 703 h 703"/>
                  <a:gd name="T28" fmla="*/ 1095 w 1216"/>
                  <a:gd name="T29" fmla="*/ 699 h 703"/>
                  <a:gd name="T30" fmla="*/ 1072 w 1216"/>
                  <a:gd name="T31" fmla="*/ 690 h 703"/>
                  <a:gd name="T32" fmla="*/ 1052 w 1216"/>
                  <a:gd name="T33" fmla="*/ 674 h 703"/>
                  <a:gd name="T34" fmla="*/ 608 w 1216"/>
                  <a:gd name="T35" fmla="*/ 230 h 703"/>
                  <a:gd name="T36" fmla="*/ 164 w 1216"/>
                  <a:gd name="T37" fmla="*/ 674 h 703"/>
                  <a:gd name="T38" fmla="*/ 143 w 1216"/>
                  <a:gd name="T39" fmla="*/ 690 h 703"/>
                  <a:gd name="T40" fmla="*/ 119 w 1216"/>
                  <a:gd name="T41" fmla="*/ 699 h 703"/>
                  <a:gd name="T42" fmla="*/ 96 w 1216"/>
                  <a:gd name="T43" fmla="*/ 703 h 703"/>
                  <a:gd name="T44" fmla="*/ 70 w 1216"/>
                  <a:gd name="T45" fmla="*/ 699 h 703"/>
                  <a:gd name="T46" fmla="*/ 49 w 1216"/>
                  <a:gd name="T47" fmla="*/ 690 h 703"/>
                  <a:gd name="T48" fmla="*/ 27 w 1216"/>
                  <a:gd name="T49" fmla="*/ 674 h 703"/>
                  <a:gd name="T50" fmla="*/ 13 w 1216"/>
                  <a:gd name="T51" fmla="*/ 654 h 703"/>
                  <a:gd name="T52" fmla="*/ 2 w 1216"/>
                  <a:gd name="T53" fmla="*/ 631 h 703"/>
                  <a:gd name="T54" fmla="*/ 0 w 1216"/>
                  <a:gd name="T55" fmla="*/ 607 h 703"/>
                  <a:gd name="T56" fmla="*/ 2 w 1216"/>
                  <a:gd name="T57" fmla="*/ 582 h 703"/>
                  <a:gd name="T58" fmla="*/ 13 w 1216"/>
                  <a:gd name="T59" fmla="*/ 560 h 703"/>
                  <a:gd name="T60" fmla="*/ 27 w 1216"/>
                  <a:gd name="T61" fmla="*/ 539 h 703"/>
                  <a:gd name="T62" fmla="*/ 540 w 1216"/>
                  <a:gd name="T63" fmla="*/ 27 h 703"/>
                  <a:gd name="T64" fmla="*/ 561 w 1216"/>
                  <a:gd name="T65" fmla="*/ 12 h 703"/>
                  <a:gd name="T66" fmla="*/ 583 w 1216"/>
                  <a:gd name="T67" fmla="*/ 1 h 703"/>
                  <a:gd name="T68" fmla="*/ 608 w 1216"/>
                  <a:gd name="T69" fmla="*/ 0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16" h="703">
                    <a:moveTo>
                      <a:pt x="608" y="0"/>
                    </a:moveTo>
                    <a:lnTo>
                      <a:pt x="632" y="1"/>
                    </a:lnTo>
                    <a:lnTo>
                      <a:pt x="655" y="12"/>
                    </a:lnTo>
                    <a:lnTo>
                      <a:pt x="675" y="27"/>
                    </a:lnTo>
                    <a:lnTo>
                      <a:pt x="1187" y="539"/>
                    </a:lnTo>
                    <a:lnTo>
                      <a:pt x="1204" y="560"/>
                    </a:lnTo>
                    <a:lnTo>
                      <a:pt x="1213" y="582"/>
                    </a:lnTo>
                    <a:lnTo>
                      <a:pt x="1216" y="607"/>
                    </a:lnTo>
                    <a:lnTo>
                      <a:pt x="1213" y="631"/>
                    </a:lnTo>
                    <a:lnTo>
                      <a:pt x="1204" y="654"/>
                    </a:lnTo>
                    <a:lnTo>
                      <a:pt x="1187" y="674"/>
                    </a:lnTo>
                    <a:lnTo>
                      <a:pt x="1167" y="690"/>
                    </a:lnTo>
                    <a:lnTo>
                      <a:pt x="1144" y="699"/>
                    </a:lnTo>
                    <a:lnTo>
                      <a:pt x="1121" y="703"/>
                    </a:lnTo>
                    <a:lnTo>
                      <a:pt x="1095" y="699"/>
                    </a:lnTo>
                    <a:lnTo>
                      <a:pt x="1072" y="690"/>
                    </a:lnTo>
                    <a:lnTo>
                      <a:pt x="1052" y="674"/>
                    </a:lnTo>
                    <a:lnTo>
                      <a:pt x="608" y="230"/>
                    </a:lnTo>
                    <a:lnTo>
                      <a:pt x="164" y="674"/>
                    </a:lnTo>
                    <a:lnTo>
                      <a:pt x="143" y="690"/>
                    </a:lnTo>
                    <a:lnTo>
                      <a:pt x="119" y="699"/>
                    </a:lnTo>
                    <a:lnTo>
                      <a:pt x="96" y="703"/>
                    </a:lnTo>
                    <a:lnTo>
                      <a:pt x="70" y="699"/>
                    </a:lnTo>
                    <a:lnTo>
                      <a:pt x="49" y="690"/>
                    </a:lnTo>
                    <a:lnTo>
                      <a:pt x="27" y="674"/>
                    </a:lnTo>
                    <a:lnTo>
                      <a:pt x="13" y="654"/>
                    </a:lnTo>
                    <a:lnTo>
                      <a:pt x="2" y="631"/>
                    </a:lnTo>
                    <a:lnTo>
                      <a:pt x="0" y="607"/>
                    </a:lnTo>
                    <a:lnTo>
                      <a:pt x="2" y="582"/>
                    </a:lnTo>
                    <a:lnTo>
                      <a:pt x="13" y="560"/>
                    </a:lnTo>
                    <a:lnTo>
                      <a:pt x="27" y="539"/>
                    </a:lnTo>
                    <a:lnTo>
                      <a:pt x="540" y="27"/>
                    </a:lnTo>
                    <a:lnTo>
                      <a:pt x="561" y="12"/>
                    </a:lnTo>
                    <a:lnTo>
                      <a:pt x="583" y="1"/>
                    </a:lnTo>
                    <a:lnTo>
                      <a:pt x="60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29"/>
              <p:cNvSpPr>
                <a:spLocks/>
              </p:cNvSpPr>
              <p:nvPr/>
            </p:nvSpPr>
            <p:spPr bwMode="auto">
              <a:xfrm>
                <a:off x="3251" y="2981"/>
                <a:ext cx="1223" cy="96"/>
              </a:xfrm>
              <a:custGeom>
                <a:avLst/>
                <a:gdLst>
                  <a:gd name="T0" fmla="*/ 95 w 2446"/>
                  <a:gd name="T1" fmla="*/ 0 h 193"/>
                  <a:gd name="T2" fmla="*/ 2349 w 2446"/>
                  <a:gd name="T3" fmla="*/ 0 h 193"/>
                  <a:gd name="T4" fmla="*/ 2380 w 2446"/>
                  <a:gd name="T5" fmla="*/ 6 h 193"/>
                  <a:gd name="T6" fmla="*/ 2407 w 2446"/>
                  <a:gd name="T7" fmla="*/ 18 h 193"/>
                  <a:gd name="T8" fmla="*/ 2427 w 2446"/>
                  <a:gd name="T9" fmla="*/ 40 h 193"/>
                  <a:gd name="T10" fmla="*/ 2441 w 2446"/>
                  <a:gd name="T11" fmla="*/ 67 h 193"/>
                  <a:gd name="T12" fmla="*/ 2446 w 2446"/>
                  <a:gd name="T13" fmla="*/ 96 h 193"/>
                  <a:gd name="T14" fmla="*/ 2441 w 2446"/>
                  <a:gd name="T15" fmla="*/ 127 h 193"/>
                  <a:gd name="T16" fmla="*/ 2427 w 2446"/>
                  <a:gd name="T17" fmla="*/ 154 h 193"/>
                  <a:gd name="T18" fmla="*/ 2407 w 2446"/>
                  <a:gd name="T19" fmla="*/ 173 h 193"/>
                  <a:gd name="T20" fmla="*/ 2380 w 2446"/>
                  <a:gd name="T21" fmla="*/ 188 h 193"/>
                  <a:gd name="T22" fmla="*/ 2349 w 2446"/>
                  <a:gd name="T23" fmla="*/ 193 h 193"/>
                  <a:gd name="T24" fmla="*/ 95 w 2446"/>
                  <a:gd name="T25" fmla="*/ 193 h 193"/>
                  <a:gd name="T26" fmla="*/ 65 w 2446"/>
                  <a:gd name="T27" fmla="*/ 188 h 193"/>
                  <a:gd name="T28" fmla="*/ 40 w 2446"/>
                  <a:gd name="T29" fmla="*/ 173 h 193"/>
                  <a:gd name="T30" fmla="*/ 18 w 2446"/>
                  <a:gd name="T31" fmla="*/ 154 h 193"/>
                  <a:gd name="T32" fmla="*/ 5 w 2446"/>
                  <a:gd name="T33" fmla="*/ 127 h 193"/>
                  <a:gd name="T34" fmla="*/ 0 w 2446"/>
                  <a:gd name="T35" fmla="*/ 96 h 193"/>
                  <a:gd name="T36" fmla="*/ 5 w 2446"/>
                  <a:gd name="T37" fmla="*/ 67 h 193"/>
                  <a:gd name="T38" fmla="*/ 18 w 2446"/>
                  <a:gd name="T39" fmla="*/ 40 h 193"/>
                  <a:gd name="T40" fmla="*/ 40 w 2446"/>
                  <a:gd name="T41" fmla="*/ 18 h 193"/>
                  <a:gd name="T42" fmla="*/ 65 w 2446"/>
                  <a:gd name="T43" fmla="*/ 6 h 193"/>
                  <a:gd name="T44" fmla="*/ 95 w 2446"/>
                  <a:gd name="T45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46" h="193">
                    <a:moveTo>
                      <a:pt x="95" y="0"/>
                    </a:moveTo>
                    <a:lnTo>
                      <a:pt x="2349" y="0"/>
                    </a:lnTo>
                    <a:lnTo>
                      <a:pt x="2380" y="6"/>
                    </a:lnTo>
                    <a:lnTo>
                      <a:pt x="2407" y="18"/>
                    </a:lnTo>
                    <a:lnTo>
                      <a:pt x="2427" y="40"/>
                    </a:lnTo>
                    <a:lnTo>
                      <a:pt x="2441" y="67"/>
                    </a:lnTo>
                    <a:lnTo>
                      <a:pt x="2446" y="96"/>
                    </a:lnTo>
                    <a:lnTo>
                      <a:pt x="2441" y="127"/>
                    </a:lnTo>
                    <a:lnTo>
                      <a:pt x="2427" y="154"/>
                    </a:lnTo>
                    <a:lnTo>
                      <a:pt x="2407" y="173"/>
                    </a:lnTo>
                    <a:lnTo>
                      <a:pt x="2380" y="188"/>
                    </a:lnTo>
                    <a:lnTo>
                      <a:pt x="2349" y="193"/>
                    </a:lnTo>
                    <a:lnTo>
                      <a:pt x="95" y="193"/>
                    </a:lnTo>
                    <a:lnTo>
                      <a:pt x="65" y="188"/>
                    </a:lnTo>
                    <a:lnTo>
                      <a:pt x="40" y="173"/>
                    </a:lnTo>
                    <a:lnTo>
                      <a:pt x="18" y="154"/>
                    </a:lnTo>
                    <a:lnTo>
                      <a:pt x="5" y="127"/>
                    </a:lnTo>
                    <a:lnTo>
                      <a:pt x="0" y="96"/>
                    </a:lnTo>
                    <a:lnTo>
                      <a:pt x="5" y="67"/>
                    </a:lnTo>
                    <a:lnTo>
                      <a:pt x="18" y="40"/>
                    </a:lnTo>
                    <a:lnTo>
                      <a:pt x="40" y="18"/>
                    </a:lnTo>
                    <a:lnTo>
                      <a:pt x="65" y="6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66" name="TextBox 11"/>
          <p:cNvSpPr txBox="1"/>
          <p:nvPr/>
        </p:nvSpPr>
        <p:spPr>
          <a:xfrm>
            <a:off x="1260685" y="5304403"/>
            <a:ext cx="10324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spc="-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Ley 39/2015, de 1 de octubre, del Procedimiento Administrativo Común de las Administraciones Públicas y la Ley 40/2015, de 1 de octubre, de Régimen Jurídico del Sector Público</a:t>
            </a:r>
          </a:p>
        </p:txBody>
      </p:sp>
      <p:sp>
        <p:nvSpPr>
          <p:cNvPr id="67" name="Rounded Rectangle 13">
            <a:hlinkClick r:id="rId3"/>
          </p:cNvPr>
          <p:cNvSpPr/>
          <p:nvPr/>
        </p:nvSpPr>
        <p:spPr>
          <a:xfrm>
            <a:off x="3531841" y="1175441"/>
            <a:ext cx="1680519" cy="28404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preCOVID19</a:t>
            </a:r>
            <a:endParaRPr kumimoji="0" lang="es-UY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093216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 flipV="1">
            <a:off x="234656" y="-2601687"/>
            <a:ext cx="3410278" cy="3602516"/>
          </a:xfrm>
          <a:custGeom>
            <a:avLst/>
            <a:gdLst>
              <a:gd name="connsiteX0" fmla="*/ 0 w 4649118"/>
              <a:gd name="connsiteY0" fmla="*/ 3602516 h 3602516"/>
              <a:gd name="connsiteX1" fmla="*/ 2324559 w 4649118"/>
              <a:gd name="connsiteY1" fmla="*/ 2702688 h 3602516"/>
              <a:gd name="connsiteX2" fmla="*/ 4649118 w 4649118"/>
              <a:gd name="connsiteY2" fmla="*/ 3602516 h 3602516"/>
              <a:gd name="connsiteX3" fmla="*/ 2324559 w 4649118"/>
              <a:gd name="connsiteY3" fmla="*/ 0 h 360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9118" h="3602516">
                <a:moveTo>
                  <a:pt x="0" y="3602516"/>
                </a:moveTo>
                <a:lnTo>
                  <a:pt x="2324559" y="2702688"/>
                </a:lnTo>
                <a:lnTo>
                  <a:pt x="4649118" y="3602516"/>
                </a:lnTo>
                <a:lnTo>
                  <a:pt x="2324559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Triangle 2"/>
          <p:cNvSpPr/>
          <p:nvPr/>
        </p:nvSpPr>
        <p:spPr>
          <a:xfrm flipH="1" flipV="1">
            <a:off x="8754742" y="-1"/>
            <a:ext cx="3437258" cy="2699133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iamond 3"/>
          <p:cNvSpPr/>
          <p:nvPr/>
        </p:nvSpPr>
        <p:spPr>
          <a:xfrm>
            <a:off x="-880524" y="-517794"/>
            <a:ext cx="2820319" cy="4968608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lowchart: Process 19"/>
          <p:cNvSpPr/>
          <p:nvPr/>
        </p:nvSpPr>
        <p:spPr>
          <a:xfrm>
            <a:off x="2417698" y="1129818"/>
            <a:ext cx="1402801" cy="112923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"/>
          <p:cNvSpPr txBox="1"/>
          <p:nvPr/>
        </p:nvSpPr>
        <p:spPr>
          <a:xfrm>
            <a:off x="2310923" y="503441"/>
            <a:ext cx="7471923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400" b="1" spc="-300" dirty="0" err="1">
                <a:solidFill>
                  <a:schemeClr val="accent2"/>
                </a:solidFill>
              </a:rPr>
              <a:t>Colaboración</a:t>
            </a:r>
            <a:r>
              <a:rPr lang="en-US" sz="4400" b="1" spc="-300" dirty="0">
                <a:solidFill>
                  <a:schemeClr val="accent2"/>
                </a:solidFill>
              </a:rPr>
              <a:t> </a:t>
            </a:r>
            <a:r>
              <a:rPr lang="en-US" sz="4400" b="1" spc="-300" dirty="0" err="1">
                <a:solidFill>
                  <a:schemeClr val="accent2"/>
                </a:solidFill>
              </a:rPr>
              <a:t>Público</a:t>
            </a:r>
            <a:r>
              <a:rPr lang="en-US" sz="4400" b="1" spc="-300" dirty="0">
                <a:solidFill>
                  <a:schemeClr val="accent2"/>
                </a:solidFill>
              </a:rPr>
              <a:t> - </a:t>
            </a:r>
            <a:r>
              <a:rPr lang="en-US" sz="4400" b="1" spc="-300" dirty="0" err="1">
                <a:solidFill>
                  <a:schemeClr val="accent2"/>
                </a:solidFill>
              </a:rPr>
              <a:t>Privada</a:t>
            </a:r>
            <a:endParaRPr lang="en-US" sz="4400" b="1" spc="-300" dirty="0">
              <a:solidFill>
                <a:schemeClr val="accent2"/>
              </a:solidFill>
            </a:endParaRPr>
          </a:p>
        </p:txBody>
      </p:sp>
      <p:grpSp>
        <p:nvGrpSpPr>
          <p:cNvPr id="57" name="Group 10178"/>
          <p:cNvGrpSpPr/>
          <p:nvPr/>
        </p:nvGrpSpPr>
        <p:grpSpPr>
          <a:xfrm>
            <a:off x="2214250" y="1506221"/>
            <a:ext cx="548640" cy="548640"/>
            <a:chOff x="670676" y="4593370"/>
            <a:chExt cx="548640" cy="548640"/>
          </a:xfrm>
        </p:grpSpPr>
        <p:sp>
          <p:nvSpPr>
            <p:cNvPr id="58" name="Oval 10130"/>
            <p:cNvSpPr/>
            <p:nvPr/>
          </p:nvSpPr>
          <p:spPr>
            <a:xfrm>
              <a:off x="670676" y="4593370"/>
              <a:ext cx="548640" cy="54864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9" name="Group 10119"/>
            <p:cNvGrpSpPr>
              <a:grpSpLocks noChangeAspect="1"/>
            </p:cNvGrpSpPr>
            <p:nvPr/>
          </p:nvGrpSpPr>
          <p:grpSpPr bwMode="auto">
            <a:xfrm>
              <a:off x="769772" y="4743917"/>
              <a:ext cx="357188" cy="241300"/>
              <a:chOff x="4256" y="-152"/>
              <a:chExt cx="3113" cy="2103"/>
            </a:xfrm>
            <a:solidFill>
              <a:schemeClr val="tx2"/>
            </a:solidFill>
          </p:grpSpPr>
          <p:sp>
            <p:nvSpPr>
              <p:cNvPr id="60" name="Freeform 10121"/>
              <p:cNvSpPr>
                <a:spLocks/>
              </p:cNvSpPr>
              <p:nvPr/>
            </p:nvSpPr>
            <p:spPr bwMode="auto">
              <a:xfrm>
                <a:off x="5575" y="-152"/>
                <a:ext cx="475" cy="475"/>
              </a:xfrm>
              <a:custGeom>
                <a:avLst/>
                <a:gdLst>
                  <a:gd name="T0" fmla="*/ 474 w 949"/>
                  <a:gd name="T1" fmla="*/ 0 h 950"/>
                  <a:gd name="T2" fmla="*/ 544 w 949"/>
                  <a:gd name="T3" fmla="*/ 6 h 950"/>
                  <a:gd name="T4" fmla="*/ 611 w 949"/>
                  <a:gd name="T5" fmla="*/ 21 h 950"/>
                  <a:gd name="T6" fmla="*/ 675 w 949"/>
                  <a:gd name="T7" fmla="*/ 44 h 950"/>
                  <a:gd name="T8" fmla="*/ 733 w 949"/>
                  <a:gd name="T9" fmla="*/ 76 h 950"/>
                  <a:gd name="T10" fmla="*/ 786 w 949"/>
                  <a:gd name="T11" fmla="*/ 115 h 950"/>
                  <a:gd name="T12" fmla="*/ 832 w 949"/>
                  <a:gd name="T13" fmla="*/ 163 h 950"/>
                  <a:gd name="T14" fmla="*/ 872 w 949"/>
                  <a:gd name="T15" fmla="*/ 216 h 950"/>
                  <a:gd name="T16" fmla="*/ 906 w 949"/>
                  <a:gd name="T17" fmla="*/ 274 h 950"/>
                  <a:gd name="T18" fmla="*/ 928 w 949"/>
                  <a:gd name="T19" fmla="*/ 337 h 950"/>
                  <a:gd name="T20" fmla="*/ 943 w 949"/>
                  <a:gd name="T21" fmla="*/ 405 h 950"/>
                  <a:gd name="T22" fmla="*/ 949 w 949"/>
                  <a:gd name="T23" fmla="*/ 475 h 950"/>
                  <a:gd name="T24" fmla="*/ 943 w 949"/>
                  <a:gd name="T25" fmla="*/ 545 h 950"/>
                  <a:gd name="T26" fmla="*/ 928 w 949"/>
                  <a:gd name="T27" fmla="*/ 611 h 950"/>
                  <a:gd name="T28" fmla="*/ 906 w 949"/>
                  <a:gd name="T29" fmla="*/ 675 h 950"/>
                  <a:gd name="T30" fmla="*/ 872 w 949"/>
                  <a:gd name="T31" fmla="*/ 732 h 950"/>
                  <a:gd name="T32" fmla="*/ 832 w 949"/>
                  <a:gd name="T33" fmla="*/ 785 h 950"/>
                  <a:gd name="T34" fmla="*/ 786 w 949"/>
                  <a:gd name="T35" fmla="*/ 832 h 950"/>
                  <a:gd name="T36" fmla="*/ 733 w 949"/>
                  <a:gd name="T37" fmla="*/ 872 h 950"/>
                  <a:gd name="T38" fmla="*/ 675 w 949"/>
                  <a:gd name="T39" fmla="*/ 904 h 950"/>
                  <a:gd name="T40" fmla="*/ 611 w 949"/>
                  <a:gd name="T41" fmla="*/ 929 h 950"/>
                  <a:gd name="T42" fmla="*/ 544 w 949"/>
                  <a:gd name="T43" fmla="*/ 944 h 950"/>
                  <a:gd name="T44" fmla="*/ 474 w 949"/>
                  <a:gd name="T45" fmla="*/ 950 h 950"/>
                  <a:gd name="T46" fmla="*/ 404 w 949"/>
                  <a:gd name="T47" fmla="*/ 944 h 950"/>
                  <a:gd name="T48" fmla="*/ 338 w 949"/>
                  <a:gd name="T49" fmla="*/ 929 h 950"/>
                  <a:gd name="T50" fmla="*/ 274 w 949"/>
                  <a:gd name="T51" fmla="*/ 904 h 950"/>
                  <a:gd name="T52" fmla="*/ 215 w 949"/>
                  <a:gd name="T53" fmla="*/ 872 h 950"/>
                  <a:gd name="T54" fmla="*/ 162 w 949"/>
                  <a:gd name="T55" fmla="*/ 832 h 950"/>
                  <a:gd name="T56" fmla="*/ 117 w 949"/>
                  <a:gd name="T57" fmla="*/ 785 h 950"/>
                  <a:gd name="T58" fmla="*/ 77 w 949"/>
                  <a:gd name="T59" fmla="*/ 732 h 950"/>
                  <a:gd name="T60" fmla="*/ 43 w 949"/>
                  <a:gd name="T61" fmla="*/ 675 h 950"/>
                  <a:gd name="T62" fmla="*/ 21 w 949"/>
                  <a:gd name="T63" fmla="*/ 611 h 950"/>
                  <a:gd name="T64" fmla="*/ 5 w 949"/>
                  <a:gd name="T65" fmla="*/ 545 h 950"/>
                  <a:gd name="T66" fmla="*/ 0 w 949"/>
                  <a:gd name="T67" fmla="*/ 475 h 950"/>
                  <a:gd name="T68" fmla="*/ 5 w 949"/>
                  <a:gd name="T69" fmla="*/ 405 h 950"/>
                  <a:gd name="T70" fmla="*/ 21 w 949"/>
                  <a:gd name="T71" fmla="*/ 337 h 950"/>
                  <a:gd name="T72" fmla="*/ 43 w 949"/>
                  <a:gd name="T73" fmla="*/ 274 h 950"/>
                  <a:gd name="T74" fmla="*/ 77 w 949"/>
                  <a:gd name="T75" fmla="*/ 216 h 950"/>
                  <a:gd name="T76" fmla="*/ 117 w 949"/>
                  <a:gd name="T77" fmla="*/ 163 h 950"/>
                  <a:gd name="T78" fmla="*/ 162 w 949"/>
                  <a:gd name="T79" fmla="*/ 115 h 950"/>
                  <a:gd name="T80" fmla="*/ 215 w 949"/>
                  <a:gd name="T81" fmla="*/ 76 h 950"/>
                  <a:gd name="T82" fmla="*/ 274 w 949"/>
                  <a:gd name="T83" fmla="*/ 44 h 950"/>
                  <a:gd name="T84" fmla="*/ 338 w 949"/>
                  <a:gd name="T85" fmla="*/ 21 h 950"/>
                  <a:gd name="T86" fmla="*/ 404 w 949"/>
                  <a:gd name="T87" fmla="*/ 6 h 950"/>
                  <a:gd name="T88" fmla="*/ 474 w 949"/>
                  <a:gd name="T89" fmla="*/ 0 h 9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49" h="950">
                    <a:moveTo>
                      <a:pt x="474" y="0"/>
                    </a:moveTo>
                    <a:lnTo>
                      <a:pt x="544" y="6"/>
                    </a:lnTo>
                    <a:lnTo>
                      <a:pt x="611" y="21"/>
                    </a:lnTo>
                    <a:lnTo>
                      <a:pt x="675" y="44"/>
                    </a:lnTo>
                    <a:lnTo>
                      <a:pt x="733" y="76"/>
                    </a:lnTo>
                    <a:lnTo>
                      <a:pt x="786" y="115"/>
                    </a:lnTo>
                    <a:lnTo>
                      <a:pt x="832" y="163"/>
                    </a:lnTo>
                    <a:lnTo>
                      <a:pt x="872" y="216"/>
                    </a:lnTo>
                    <a:lnTo>
                      <a:pt x="906" y="274"/>
                    </a:lnTo>
                    <a:lnTo>
                      <a:pt x="928" y="337"/>
                    </a:lnTo>
                    <a:lnTo>
                      <a:pt x="943" y="405"/>
                    </a:lnTo>
                    <a:lnTo>
                      <a:pt x="949" y="475"/>
                    </a:lnTo>
                    <a:lnTo>
                      <a:pt x="943" y="545"/>
                    </a:lnTo>
                    <a:lnTo>
                      <a:pt x="928" y="611"/>
                    </a:lnTo>
                    <a:lnTo>
                      <a:pt x="906" y="675"/>
                    </a:lnTo>
                    <a:lnTo>
                      <a:pt x="872" y="732"/>
                    </a:lnTo>
                    <a:lnTo>
                      <a:pt x="832" y="785"/>
                    </a:lnTo>
                    <a:lnTo>
                      <a:pt x="786" y="832"/>
                    </a:lnTo>
                    <a:lnTo>
                      <a:pt x="733" y="872"/>
                    </a:lnTo>
                    <a:lnTo>
                      <a:pt x="675" y="904"/>
                    </a:lnTo>
                    <a:lnTo>
                      <a:pt x="611" y="929"/>
                    </a:lnTo>
                    <a:lnTo>
                      <a:pt x="544" y="944"/>
                    </a:lnTo>
                    <a:lnTo>
                      <a:pt x="474" y="950"/>
                    </a:lnTo>
                    <a:lnTo>
                      <a:pt x="404" y="944"/>
                    </a:lnTo>
                    <a:lnTo>
                      <a:pt x="338" y="929"/>
                    </a:lnTo>
                    <a:lnTo>
                      <a:pt x="274" y="904"/>
                    </a:lnTo>
                    <a:lnTo>
                      <a:pt x="215" y="872"/>
                    </a:lnTo>
                    <a:lnTo>
                      <a:pt x="162" y="832"/>
                    </a:lnTo>
                    <a:lnTo>
                      <a:pt x="117" y="785"/>
                    </a:lnTo>
                    <a:lnTo>
                      <a:pt x="77" y="732"/>
                    </a:lnTo>
                    <a:lnTo>
                      <a:pt x="43" y="675"/>
                    </a:lnTo>
                    <a:lnTo>
                      <a:pt x="21" y="611"/>
                    </a:lnTo>
                    <a:lnTo>
                      <a:pt x="5" y="545"/>
                    </a:lnTo>
                    <a:lnTo>
                      <a:pt x="0" y="475"/>
                    </a:lnTo>
                    <a:lnTo>
                      <a:pt x="5" y="405"/>
                    </a:lnTo>
                    <a:lnTo>
                      <a:pt x="21" y="337"/>
                    </a:lnTo>
                    <a:lnTo>
                      <a:pt x="43" y="274"/>
                    </a:lnTo>
                    <a:lnTo>
                      <a:pt x="77" y="216"/>
                    </a:lnTo>
                    <a:lnTo>
                      <a:pt x="117" y="163"/>
                    </a:lnTo>
                    <a:lnTo>
                      <a:pt x="162" y="115"/>
                    </a:lnTo>
                    <a:lnTo>
                      <a:pt x="215" y="76"/>
                    </a:lnTo>
                    <a:lnTo>
                      <a:pt x="274" y="44"/>
                    </a:lnTo>
                    <a:lnTo>
                      <a:pt x="338" y="21"/>
                    </a:lnTo>
                    <a:lnTo>
                      <a:pt x="404" y="6"/>
                    </a:lnTo>
                    <a:lnTo>
                      <a:pt x="47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10122"/>
              <p:cNvSpPr>
                <a:spLocks noEditPoints="1"/>
              </p:cNvSpPr>
              <p:nvPr/>
            </p:nvSpPr>
            <p:spPr bwMode="auto">
              <a:xfrm>
                <a:off x="5139" y="336"/>
                <a:ext cx="1347" cy="1610"/>
              </a:xfrm>
              <a:custGeom>
                <a:avLst/>
                <a:gdLst>
                  <a:gd name="T0" fmla="*/ 817 w 2695"/>
                  <a:gd name="T1" fmla="*/ 836 h 3220"/>
                  <a:gd name="T2" fmla="*/ 789 w 2695"/>
                  <a:gd name="T3" fmla="*/ 1054 h 3220"/>
                  <a:gd name="T4" fmla="*/ 789 w 2695"/>
                  <a:gd name="T5" fmla="*/ 1249 h 3220"/>
                  <a:gd name="T6" fmla="*/ 800 w 2695"/>
                  <a:gd name="T7" fmla="*/ 1383 h 3220"/>
                  <a:gd name="T8" fmla="*/ 860 w 2695"/>
                  <a:gd name="T9" fmla="*/ 696 h 3220"/>
                  <a:gd name="T10" fmla="*/ 1891 w 2695"/>
                  <a:gd name="T11" fmla="*/ 1407 h 3220"/>
                  <a:gd name="T12" fmla="*/ 1904 w 2695"/>
                  <a:gd name="T13" fmla="*/ 1302 h 3220"/>
                  <a:gd name="T14" fmla="*/ 1910 w 2695"/>
                  <a:gd name="T15" fmla="*/ 1122 h 3220"/>
                  <a:gd name="T16" fmla="*/ 1893 w 2695"/>
                  <a:gd name="T17" fmla="*/ 908 h 3220"/>
                  <a:gd name="T18" fmla="*/ 1832 w 2695"/>
                  <a:gd name="T19" fmla="*/ 694 h 3220"/>
                  <a:gd name="T20" fmla="*/ 1346 w 2695"/>
                  <a:gd name="T21" fmla="*/ 1059 h 3220"/>
                  <a:gd name="T22" fmla="*/ 1348 w 2695"/>
                  <a:gd name="T23" fmla="*/ 136 h 3220"/>
                  <a:gd name="T24" fmla="*/ 1348 w 2695"/>
                  <a:gd name="T25" fmla="*/ 119 h 3220"/>
                  <a:gd name="T26" fmla="*/ 1507 w 2695"/>
                  <a:gd name="T27" fmla="*/ 11 h 3220"/>
                  <a:gd name="T28" fmla="*/ 1585 w 2695"/>
                  <a:gd name="T29" fmla="*/ 38 h 3220"/>
                  <a:gd name="T30" fmla="*/ 1634 w 2695"/>
                  <a:gd name="T31" fmla="*/ 55 h 3220"/>
                  <a:gd name="T32" fmla="*/ 1865 w 2695"/>
                  <a:gd name="T33" fmla="*/ 168 h 3220"/>
                  <a:gd name="T34" fmla="*/ 2033 w 2695"/>
                  <a:gd name="T35" fmla="*/ 327 h 3220"/>
                  <a:gd name="T36" fmla="*/ 2150 w 2695"/>
                  <a:gd name="T37" fmla="*/ 515 h 3220"/>
                  <a:gd name="T38" fmla="*/ 2224 w 2695"/>
                  <a:gd name="T39" fmla="*/ 717 h 3220"/>
                  <a:gd name="T40" fmla="*/ 2264 w 2695"/>
                  <a:gd name="T41" fmla="*/ 921 h 3220"/>
                  <a:gd name="T42" fmla="*/ 2279 w 2695"/>
                  <a:gd name="T43" fmla="*/ 1114 h 3220"/>
                  <a:gd name="T44" fmla="*/ 2275 w 2695"/>
                  <a:gd name="T45" fmla="*/ 1281 h 3220"/>
                  <a:gd name="T46" fmla="*/ 2264 w 2695"/>
                  <a:gd name="T47" fmla="*/ 1407 h 3220"/>
                  <a:gd name="T48" fmla="*/ 2541 w 2695"/>
                  <a:gd name="T49" fmla="*/ 1725 h 3220"/>
                  <a:gd name="T50" fmla="*/ 2247 w 2695"/>
                  <a:gd name="T51" fmla="*/ 1725 h 3220"/>
                  <a:gd name="T52" fmla="*/ 1967 w 2695"/>
                  <a:gd name="T53" fmla="*/ 1812 h 3220"/>
                  <a:gd name="T54" fmla="*/ 1817 w 2695"/>
                  <a:gd name="T55" fmla="*/ 3070 h 3220"/>
                  <a:gd name="T56" fmla="*/ 1736 w 2695"/>
                  <a:gd name="T57" fmla="*/ 3178 h 3220"/>
                  <a:gd name="T58" fmla="*/ 1607 w 2695"/>
                  <a:gd name="T59" fmla="*/ 3220 h 3220"/>
                  <a:gd name="T60" fmla="*/ 1539 w 2695"/>
                  <a:gd name="T61" fmla="*/ 3210 h 3220"/>
                  <a:gd name="T62" fmla="*/ 1435 w 2695"/>
                  <a:gd name="T63" fmla="*/ 3138 h 3220"/>
                  <a:gd name="T64" fmla="*/ 1388 w 2695"/>
                  <a:gd name="T65" fmla="*/ 3019 h 3220"/>
                  <a:gd name="T66" fmla="*/ 1346 w 2695"/>
                  <a:gd name="T67" fmla="*/ 1907 h 3220"/>
                  <a:gd name="T68" fmla="*/ 1301 w 2695"/>
                  <a:gd name="T69" fmla="*/ 3019 h 3220"/>
                  <a:gd name="T70" fmla="*/ 1254 w 2695"/>
                  <a:gd name="T71" fmla="*/ 3136 h 3220"/>
                  <a:gd name="T72" fmla="*/ 1150 w 2695"/>
                  <a:gd name="T73" fmla="*/ 3208 h 3220"/>
                  <a:gd name="T74" fmla="*/ 1034 w 2695"/>
                  <a:gd name="T75" fmla="*/ 3214 h 3220"/>
                  <a:gd name="T76" fmla="*/ 919 w 2695"/>
                  <a:gd name="T77" fmla="*/ 3148 h 3220"/>
                  <a:gd name="T78" fmla="*/ 862 w 2695"/>
                  <a:gd name="T79" fmla="*/ 3023 h 3220"/>
                  <a:gd name="T80" fmla="*/ 732 w 2695"/>
                  <a:gd name="T81" fmla="*/ 1767 h 3220"/>
                  <a:gd name="T82" fmla="*/ 446 w 2695"/>
                  <a:gd name="T83" fmla="*/ 3220 h 3220"/>
                  <a:gd name="T84" fmla="*/ 0 w 2695"/>
                  <a:gd name="T85" fmla="*/ 1725 h 3220"/>
                  <a:gd name="T86" fmla="*/ 427 w 2695"/>
                  <a:gd name="T87" fmla="*/ 1372 h 3220"/>
                  <a:gd name="T88" fmla="*/ 418 w 2695"/>
                  <a:gd name="T89" fmla="*/ 1232 h 3220"/>
                  <a:gd name="T90" fmla="*/ 420 w 2695"/>
                  <a:gd name="T91" fmla="*/ 1056 h 3220"/>
                  <a:gd name="T92" fmla="*/ 441 w 2695"/>
                  <a:gd name="T93" fmla="*/ 861 h 3220"/>
                  <a:gd name="T94" fmla="*/ 490 w 2695"/>
                  <a:gd name="T95" fmla="*/ 655 h 3220"/>
                  <a:gd name="T96" fmla="*/ 577 w 2695"/>
                  <a:gd name="T97" fmla="*/ 456 h 3220"/>
                  <a:gd name="T98" fmla="*/ 711 w 2695"/>
                  <a:gd name="T99" fmla="*/ 276 h 3220"/>
                  <a:gd name="T100" fmla="*/ 902 w 2695"/>
                  <a:gd name="T101" fmla="*/ 129 h 3220"/>
                  <a:gd name="T102" fmla="*/ 1072 w 2695"/>
                  <a:gd name="T103" fmla="*/ 51 h 3220"/>
                  <a:gd name="T104" fmla="*/ 1135 w 2695"/>
                  <a:gd name="T105" fmla="*/ 28 h 3220"/>
                  <a:gd name="T106" fmla="*/ 1212 w 2695"/>
                  <a:gd name="T107" fmla="*/ 4 h 3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695" h="3220">
                    <a:moveTo>
                      <a:pt x="860" y="696"/>
                    </a:moveTo>
                    <a:lnTo>
                      <a:pt x="836" y="766"/>
                    </a:lnTo>
                    <a:lnTo>
                      <a:pt x="817" y="836"/>
                    </a:lnTo>
                    <a:lnTo>
                      <a:pt x="802" y="910"/>
                    </a:lnTo>
                    <a:lnTo>
                      <a:pt x="792" y="984"/>
                    </a:lnTo>
                    <a:lnTo>
                      <a:pt x="789" y="1054"/>
                    </a:lnTo>
                    <a:lnTo>
                      <a:pt x="785" y="1124"/>
                    </a:lnTo>
                    <a:lnTo>
                      <a:pt x="787" y="1188"/>
                    </a:lnTo>
                    <a:lnTo>
                      <a:pt x="789" y="1249"/>
                    </a:lnTo>
                    <a:lnTo>
                      <a:pt x="792" y="1302"/>
                    </a:lnTo>
                    <a:lnTo>
                      <a:pt x="796" y="1347"/>
                    </a:lnTo>
                    <a:lnTo>
                      <a:pt x="800" y="1383"/>
                    </a:lnTo>
                    <a:lnTo>
                      <a:pt x="804" y="1407"/>
                    </a:lnTo>
                    <a:lnTo>
                      <a:pt x="860" y="1407"/>
                    </a:lnTo>
                    <a:lnTo>
                      <a:pt x="860" y="696"/>
                    </a:lnTo>
                    <a:close/>
                    <a:moveTo>
                      <a:pt x="1832" y="694"/>
                    </a:moveTo>
                    <a:lnTo>
                      <a:pt x="1832" y="1407"/>
                    </a:lnTo>
                    <a:lnTo>
                      <a:pt x="1891" y="1407"/>
                    </a:lnTo>
                    <a:lnTo>
                      <a:pt x="1895" y="1383"/>
                    </a:lnTo>
                    <a:lnTo>
                      <a:pt x="1899" y="1347"/>
                    </a:lnTo>
                    <a:lnTo>
                      <a:pt x="1904" y="1302"/>
                    </a:lnTo>
                    <a:lnTo>
                      <a:pt x="1908" y="1249"/>
                    </a:lnTo>
                    <a:lnTo>
                      <a:pt x="1910" y="1188"/>
                    </a:lnTo>
                    <a:lnTo>
                      <a:pt x="1910" y="1122"/>
                    </a:lnTo>
                    <a:lnTo>
                      <a:pt x="1908" y="1054"/>
                    </a:lnTo>
                    <a:lnTo>
                      <a:pt x="1902" y="982"/>
                    </a:lnTo>
                    <a:lnTo>
                      <a:pt x="1893" y="908"/>
                    </a:lnTo>
                    <a:lnTo>
                      <a:pt x="1878" y="836"/>
                    </a:lnTo>
                    <a:lnTo>
                      <a:pt x="1859" y="762"/>
                    </a:lnTo>
                    <a:lnTo>
                      <a:pt x="1832" y="694"/>
                    </a:lnTo>
                    <a:close/>
                    <a:moveTo>
                      <a:pt x="1346" y="136"/>
                    </a:moveTo>
                    <a:lnTo>
                      <a:pt x="1231" y="902"/>
                    </a:lnTo>
                    <a:lnTo>
                      <a:pt x="1346" y="1059"/>
                    </a:lnTo>
                    <a:lnTo>
                      <a:pt x="1348" y="1059"/>
                    </a:lnTo>
                    <a:lnTo>
                      <a:pt x="1462" y="902"/>
                    </a:lnTo>
                    <a:lnTo>
                      <a:pt x="1348" y="136"/>
                    </a:lnTo>
                    <a:lnTo>
                      <a:pt x="1346" y="136"/>
                    </a:lnTo>
                    <a:close/>
                    <a:moveTo>
                      <a:pt x="1231" y="0"/>
                    </a:moveTo>
                    <a:lnTo>
                      <a:pt x="1348" y="119"/>
                    </a:lnTo>
                    <a:lnTo>
                      <a:pt x="1464" y="0"/>
                    </a:lnTo>
                    <a:lnTo>
                      <a:pt x="1484" y="4"/>
                    </a:lnTo>
                    <a:lnTo>
                      <a:pt x="1507" y="11"/>
                    </a:lnTo>
                    <a:lnTo>
                      <a:pt x="1534" y="21"/>
                    </a:lnTo>
                    <a:lnTo>
                      <a:pt x="1560" y="28"/>
                    </a:lnTo>
                    <a:lnTo>
                      <a:pt x="1585" y="38"/>
                    </a:lnTo>
                    <a:lnTo>
                      <a:pt x="1607" y="45"/>
                    </a:lnTo>
                    <a:lnTo>
                      <a:pt x="1623" y="51"/>
                    </a:lnTo>
                    <a:lnTo>
                      <a:pt x="1634" y="55"/>
                    </a:lnTo>
                    <a:lnTo>
                      <a:pt x="1717" y="87"/>
                    </a:lnTo>
                    <a:lnTo>
                      <a:pt x="1795" y="125"/>
                    </a:lnTo>
                    <a:lnTo>
                      <a:pt x="1865" y="168"/>
                    </a:lnTo>
                    <a:lnTo>
                      <a:pt x="1927" y="218"/>
                    </a:lnTo>
                    <a:lnTo>
                      <a:pt x="1984" y="271"/>
                    </a:lnTo>
                    <a:lnTo>
                      <a:pt x="2033" y="327"/>
                    </a:lnTo>
                    <a:lnTo>
                      <a:pt x="2078" y="386"/>
                    </a:lnTo>
                    <a:lnTo>
                      <a:pt x="2116" y="448"/>
                    </a:lnTo>
                    <a:lnTo>
                      <a:pt x="2150" y="515"/>
                    </a:lnTo>
                    <a:lnTo>
                      <a:pt x="2180" y="581"/>
                    </a:lnTo>
                    <a:lnTo>
                      <a:pt x="2205" y="649"/>
                    </a:lnTo>
                    <a:lnTo>
                      <a:pt x="2224" y="717"/>
                    </a:lnTo>
                    <a:lnTo>
                      <a:pt x="2241" y="785"/>
                    </a:lnTo>
                    <a:lnTo>
                      <a:pt x="2254" y="855"/>
                    </a:lnTo>
                    <a:lnTo>
                      <a:pt x="2264" y="921"/>
                    </a:lnTo>
                    <a:lnTo>
                      <a:pt x="2271" y="988"/>
                    </a:lnTo>
                    <a:lnTo>
                      <a:pt x="2275" y="1054"/>
                    </a:lnTo>
                    <a:lnTo>
                      <a:pt x="2279" y="1114"/>
                    </a:lnTo>
                    <a:lnTo>
                      <a:pt x="2279" y="1175"/>
                    </a:lnTo>
                    <a:lnTo>
                      <a:pt x="2277" y="1230"/>
                    </a:lnTo>
                    <a:lnTo>
                      <a:pt x="2275" y="1281"/>
                    </a:lnTo>
                    <a:lnTo>
                      <a:pt x="2271" y="1328"/>
                    </a:lnTo>
                    <a:lnTo>
                      <a:pt x="2267" y="1372"/>
                    </a:lnTo>
                    <a:lnTo>
                      <a:pt x="2264" y="1407"/>
                    </a:lnTo>
                    <a:lnTo>
                      <a:pt x="2695" y="1407"/>
                    </a:lnTo>
                    <a:lnTo>
                      <a:pt x="2695" y="1725"/>
                    </a:lnTo>
                    <a:lnTo>
                      <a:pt x="2541" y="1725"/>
                    </a:lnTo>
                    <a:lnTo>
                      <a:pt x="2541" y="3220"/>
                    </a:lnTo>
                    <a:lnTo>
                      <a:pt x="2247" y="3220"/>
                    </a:lnTo>
                    <a:lnTo>
                      <a:pt x="2247" y="1725"/>
                    </a:lnTo>
                    <a:lnTo>
                      <a:pt x="1938" y="1725"/>
                    </a:lnTo>
                    <a:lnTo>
                      <a:pt x="1957" y="1767"/>
                    </a:lnTo>
                    <a:lnTo>
                      <a:pt x="1967" y="1812"/>
                    </a:lnTo>
                    <a:lnTo>
                      <a:pt x="1967" y="1860"/>
                    </a:lnTo>
                    <a:lnTo>
                      <a:pt x="1827" y="3023"/>
                    </a:lnTo>
                    <a:lnTo>
                      <a:pt x="1817" y="3070"/>
                    </a:lnTo>
                    <a:lnTo>
                      <a:pt x="1798" y="3112"/>
                    </a:lnTo>
                    <a:lnTo>
                      <a:pt x="1770" y="3148"/>
                    </a:lnTo>
                    <a:lnTo>
                      <a:pt x="1736" y="3178"/>
                    </a:lnTo>
                    <a:lnTo>
                      <a:pt x="1698" y="3201"/>
                    </a:lnTo>
                    <a:lnTo>
                      <a:pt x="1655" y="3216"/>
                    </a:lnTo>
                    <a:lnTo>
                      <a:pt x="1607" y="3220"/>
                    </a:lnTo>
                    <a:lnTo>
                      <a:pt x="1596" y="3220"/>
                    </a:lnTo>
                    <a:lnTo>
                      <a:pt x="1583" y="3218"/>
                    </a:lnTo>
                    <a:lnTo>
                      <a:pt x="1539" y="3210"/>
                    </a:lnTo>
                    <a:lnTo>
                      <a:pt x="1500" y="3191"/>
                    </a:lnTo>
                    <a:lnTo>
                      <a:pt x="1466" y="3169"/>
                    </a:lnTo>
                    <a:lnTo>
                      <a:pt x="1435" y="3138"/>
                    </a:lnTo>
                    <a:lnTo>
                      <a:pt x="1413" y="3102"/>
                    </a:lnTo>
                    <a:lnTo>
                      <a:pt x="1396" y="3063"/>
                    </a:lnTo>
                    <a:lnTo>
                      <a:pt x="1388" y="3019"/>
                    </a:lnTo>
                    <a:lnTo>
                      <a:pt x="1388" y="2976"/>
                    </a:lnTo>
                    <a:lnTo>
                      <a:pt x="1509" y="1975"/>
                    </a:lnTo>
                    <a:lnTo>
                      <a:pt x="1346" y="1907"/>
                    </a:lnTo>
                    <a:lnTo>
                      <a:pt x="1180" y="1975"/>
                    </a:lnTo>
                    <a:lnTo>
                      <a:pt x="1301" y="2974"/>
                    </a:lnTo>
                    <a:lnTo>
                      <a:pt x="1301" y="3019"/>
                    </a:lnTo>
                    <a:lnTo>
                      <a:pt x="1293" y="3061"/>
                    </a:lnTo>
                    <a:lnTo>
                      <a:pt x="1278" y="3100"/>
                    </a:lnTo>
                    <a:lnTo>
                      <a:pt x="1254" y="3136"/>
                    </a:lnTo>
                    <a:lnTo>
                      <a:pt x="1225" y="3167"/>
                    </a:lnTo>
                    <a:lnTo>
                      <a:pt x="1189" y="3191"/>
                    </a:lnTo>
                    <a:lnTo>
                      <a:pt x="1150" y="3208"/>
                    </a:lnTo>
                    <a:lnTo>
                      <a:pt x="1106" y="3218"/>
                    </a:lnTo>
                    <a:lnTo>
                      <a:pt x="1082" y="3220"/>
                    </a:lnTo>
                    <a:lnTo>
                      <a:pt x="1034" y="3214"/>
                    </a:lnTo>
                    <a:lnTo>
                      <a:pt x="993" y="3201"/>
                    </a:lnTo>
                    <a:lnTo>
                      <a:pt x="953" y="3178"/>
                    </a:lnTo>
                    <a:lnTo>
                      <a:pt x="919" y="3148"/>
                    </a:lnTo>
                    <a:lnTo>
                      <a:pt x="893" y="3112"/>
                    </a:lnTo>
                    <a:lnTo>
                      <a:pt x="874" y="3070"/>
                    </a:lnTo>
                    <a:lnTo>
                      <a:pt x="862" y="3023"/>
                    </a:lnTo>
                    <a:lnTo>
                      <a:pt x="722" y="1860"/>
                    </a:lnTo>
                    <a:lnTo>
                      <a:pt x="722" y="1812"/>
                    </a:lnTo>
                    <a:lnTo>
                      <a:pt x="732" y="1767"/>
                    </a:lnTo>
                    <a:lnTo>
                      <a:pt x="751" y="1725"/>
                    </a:lnTo>
                    <a:lnTo>
                      <a:pt x="446" y="1725"/>
                    </a:lnTo>
                    <a:lnTo>
                      <a:pt x="446" y="3220"/>
                    </a:lnTo>
                    <a:lnTo>
                      <a:pt x="151" y="3220"/>
                    </a:lnTo>
                    <a:lnTo>
                      <a:pt x="151" y="1725"/>
                    </a:lnTo>
                    <a:lnTo>
                      <a:pt x="0" y="1725"/>
                    </a:lnTo>
                    <a:lnTo>
                      <a:pt x="0" y="1407"/>
                    </a:lnTo>
                    <a:lnTo>
                      <a:pt x="431" y="1407"/>
                    </a:lnTo>
                    <a:lnTo>
                      <a:pt x="427" y="1372"/>
                    </a:lnTo>
                    <a:lnTo>
                      <a:pt x="424" y="1330"/>
                    </a:lnTo>
                    <a:lnTo>
                      <a:pt x="420" y="1283"/>
                    </a:lnTo>
                    <a:lnTo>
                      <a:pt x="418" y="1232"/>
                    </a:lnTo>
                    <a:lnTo>
                      <a:pt x="416" y="1177"/>
                    </a:lnTo>
                    <a:lnTo>
                      <a:pt x="416" y="1118"/>
                    </a:lnTo>
                    <a:lnTo>
                      <a:pt x="420" y="1056"/>
                    </a:lnTo>
                    <a:lnTo>
                      <a:pt x="424" y="993"/>
                    </a:lnTo>
                    <a:lnTo>
                      <a:pt x="429" y="927"/>
                    </a:lnTo>
                    <a:lnTo>
                      <a:pt x="441" y="861"/>
                    </a:lnTo>
                    <a:lnTo>
                      <a:pt x="452" y="793"/>
                    </a:lnTo>
                    <a:lnTo>
                      <a:pt x="469" y="723"/>
                    </a:lnTo>
                    <a:lnTo>
                      <a:pt x="490" y="655"/>
                    </a:lnTo>
                    <a:lnTo>
                      <a:pt x="514" y="588"/>
                    </a:lnTo>
                    <a:lnTo>
                      <a:pt x="543" y="520"/>
                    </a:lnTo>
                    <a:lnTo>
                      <a:pt x="577" y="456"/>
                    </a:lnTo>
                    <a:lnTo>
                      <a:pt x="617" y="394"/>
                    </a:lnTo>
                    <a:lnTo>
                      <a:pt x="660" y="333"/>
                    </a:lnTo>
                    <a:lnTo>
                      <a:pt x="711" y="276"/>
                    </a:lnTo>
                    <a:lnTo>
                      <a:pt x="768" y="223"/>
                    </a:lnTo>
                    <a:lnTo>
                      <a:pt x="832" y="172"/>
                    </a:lnTo>
                    <a:lnTo>
                      <a:pt x="902" y="129"/>
                    </a:lnTo>
                    <a:lnTo>
                      <a:pt x="978" y="89"/>
                    </a:lnTo>
                    <a:lnTo>
                      <a:pt x="1063" y="55"/>
                    </a:lnTo>
                    <a:lnTo>
                      <a:pt x="1072" y="51"/>
                    </a:lnTo>
                    <a:lnTo>
                      <a:pt x="1089" y="45"/>
                    </a:lnTo>
                    <a:lnTo>
                      <a:pt x="1110" y="38"/>
                    </a:lnTo>
                    <a:lnTo>
                      <a:pt x="1135" y="28"/>
                    </a:lnTo>
                    <a:lnTo>
                      <a:pt x="1161" y="21"/>
                    </a:lnTo>
                    <a:lnTo>
                      <a:pt x="1188" y="11"/>
                    </a:lnTo>
                    <a:lnTo>
                      <a:pt x="1212" y="4"/>
                    </a:lnTo>
                    <a:lnTo>
                      <a:pt x="1231" y="0"/>
                    </a:lnTo>
                    <a:lnTo>
                      <a:pt x="123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10123"/>
              <p:cNvSpPr>
                <a:spLocks/>
              </p:cNvSpPr>
              <p:nvPr/>
            </p:nvSpPr>
            <p:spPr bwMode="auto">
              <a:xfrm>
                <a:off x="4490" y="-20"/>
                <a:ext cx="455" cy="454"/>
              </a:xfrm>
              <a:custGeom>
                <a:avLst/>
                <a:gdLst>
                  <a:gd name="T0" fmla="*/ 456 w 909"/>
                  <a:gd name="T1" fmla="*/ 0 h 908"/>
                  <a:gd name="T2" fmla="*/ 529 w 909"/>
                  <a:gd name="T3" fmla="*/ 6 h 908"/>
                  <a:gd name="T4" fmla="*/ 599 w 909"/>
                  <a:gd name="T5" fmla="*/ 23 h 908"/>
                  <a:gd name="T6" fmla="*/ 664 w 909"/>
                  <a:gd name="T7" fmla="*/ 51 h 908"/>
                  <a:gd name="T8" fmla="*/ 724 w 909"/>
                  <a:gd name="T9" fmla="*/ 87 h 908"/>
                  <a:gd name="T10" fmla="*/ 777 w 909"/>
                  <a:gd name="T11" fmla="*/ 132 h 908"/>
                  <a:gd name="T12" fmla="*/ 822 w 909"/>
                  <a:gd name="T13" fmla="*/ 185 h 908"/>
                  <a:gd name="T14" fmla="*/ 858 w 909"/>
                  <a:gd name="T15" fmla="*/ 246 h 908"/>
                  <a:gd name="T16" fmla="*/ 887 w 909"/>
                  <a:gd name="T17" fmla="*/ 310 h 908"/>
                  <a:gd name="T18" fmla="*/ 904 w 909"/>
                  <a:gd name="T19" fmla="*/ 380 h 908"/>
                  <a:gd name="T20" fmla="*/ 909 w 909"/>
                  <a:gd name="T21" fmla="*/ 454 h 908"/>
                  <a:gd name="T22" fmla="*/ 904 w 909"/>
                  <a:gd name="T23" fmla="*/ 528 h 908"/>
                  <a:gd name="T24" fmla="*/ 887 w 909"/>
                  <a:gd name="T25" fmla="*/ 598 h 908"/>
                  <a:gd name="T26" fmla="*/ 858 w 909"/>
                  <a:gd name="T27" fmla="*/ 664 h 908"/>
                  <a:gd name="T28" fmla="*/ 822 w 909"/>
                  <a:gd name="T29" fmla="*/ 722 h 908"/>
                  <a:gd name="T30" fmla="*/ 777 w 909"/>
                  <a:gd name="T31" fmla="*/ 775 h 908"/>
                  <a:gd name="T32" fmla="*/ 724 w 909"/>
                  <a:gd name="T33" fmla="*/ 821 h 908"/>
                  <a:gd name="T34" fmla="*/ 664 w 909"/>
                  <a:gd name="T35" fmla="*/ 859 h 908"/>
                  <a:gd name="T36" fmla="*/ 599 w 909"/>
                  <a:gd name="T37" fmla="*/ 885 h 908"/>
                  <a:gd name="T38" fmla="*/ 529 w 909"/>
                  <a:gd name="T39" fmla="*/ 902 h 908"/>
                  <a:gd name="T40" fmla="*/ 456 w 909"/>
                  <a:gd name="T41" fmla="*/ 908 h 908"/>
                  <a:gd name="T42" fmla="*/ 382 w 909"/>
                  <a:gd name="T43" fmla="*/ 902 h 908"/>
                  <a:gd name="T44" fmla="*/ 312 w 909"/>
                  <a:gd name="T45" fmla="*/ 885 h 908"/>
                  <a:gd name="T46" fmla="*/ 246 w 909"/>
                  <a:gd name="T47" fmla="*/ 859 h 908"/>
                  <a:gd name="T48" fmla="*/ 187 w 909"/>
                  <a:gd name="T49" fmla="*/ 821 h 908"/>
                  <a:gd name="T50" fmla="*/ 134 w 909"/>
                  <a:gd name="T51" fmla="*/ 775 h 908"/>
                  <a:gd name="T52" fmla="*/ 89 w 909"/>
                  <a:gd name="T53" fmla="*/ 722 h 908"/>
                  <a:gd name="T54" fmla="*/ 51 w 909"/>
                  <a:gd name="T55" fmla="*/ 664 h 908"/>
                  <a:gd name="T56" fmla="*/ 25 w 909"/>
                  <a:gd name="T57" fmla="*/ 598 h 908"/>
                  <a:gd name="T58" fmla="*/ 8 w 909"/>
                  <a:gd name="T59" fmla="*/ 528 h 908"/>
                  <a:gd name="T60" fmla="*/ 0 w 909"/>
                  <a:gd name="T61" fmla="*/ 454 h 908"/>
                  <a:gd name="T62" fmla="*/ 8 w 909"/>
                  <a:gd name="T63" fmla="*/ 380 h 908"/>
                  <a:gd name="T64" fmla="*/ 25 w 909"/>
                  <a:gd name="T65" fmla="*/ 310 h 908"/>
                  <a:gd name="T66" fmla="*/ 51 w 909"/>
                  <a:gd name="T67" fmla="*/ 246 h 908"/>
                  <a:gd name="T68" fmla="*/ 89 w 909"/>
                  <a:gd name="T69" fmla="*/ 185 h 908"/>
                  <a:gd name="T70" fmla="*/ 134 w 909"/>
                  <a:gd name="T71" fmla="*/ 132 h 908"/>
                  <a:gd name="T72" fmla="*/ 187 w 909"/>
                  <a:gd name="T73" fmla="*/ 87 h 908"/>
                  <a:gd name="T74" fmla="*/ 246 w 909"/>
                  <a:gd name="T75" fmla="*/ 51 h 908"/>
                  <a:gd name="T76" fmla="*/ 312 w 909"/>
                  <a:gd name="T77" fmla="*/ 23 h 908"/>
                  <a:gd name="T78" fmla="*/ 382 w 909"/>
                  <a:gd name="T79" fmla="*/ 6 h 908"/>
                  <a:gd name="T80" fmla="*/ 456 w 909"/>
                  <a:gd name="T81" fmla="*/ 0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9" h="908">
                    <a:moveTo>
                      <a:pt x="456" y="0"/>
                    </a:moveTo>
                    <a:lnTo>
                      <a:pt x="529" y="6"/>
                    </a:lnTo>
                    <a:lnTo>
                      <a:pt x="599" y="23"/>
                    </a:lnTo>
                    <a:lnTo>
                      <a:pt x="664" y="51"/>
                    </a:lnTo>
                    <a:lnTo>
                      <a:pt x="724" y="87"/>
                    </a:lnTo>
                    <a:lnTo>
                      <a:pt x="777" y="132"/>
                    </a:lnTo>
                    <a:lnTo>
                      <a:pt x="822" y="185"/>
                    </a:lnTo>
                    <a:lnTo>
                      <a:pt x="858" y="246"/>
                    </a:lnTo>
                    <a:lnTo>
                      <a:pt x="887" y="310"/>
                    </a:lnTo>
                    <a:lnTo>
                      <a:pt x="904" y="380"/>
                    </a:lnTo>
                    <a:lnTo>
                      <a:pt x="909" y="454"/>
                    </a:lnTo>
                    <a:lnTo>
                      <a:pt x="904" y="528"/>
                    </a:lnTo>
                    <a:lnTo>
                      <a:pt x="887" y="598"/>
                    </a:lnTo>
                    <a:lnTo>
                      <a:pt x="858" y="664"/>
                    </a:lnTo>
                    <a:lnTo>
                      <a:pt x="822" y="722"/>
                    </a:lnTo>
                    <a:lnTo>
                      <a:pt x="777" y="775"/>
                    </a:lnTo>
                    <a:lnTo>
                      <a:pt x="724" y="821"/>
                    </a:lnTo>
                    <a:lnTo>
                      <a:pt x="664" y="859"/>
                    </a:lnTo>
                    <a:lnTo>
                      <a:pt x="599" y="885"/>
                    </a:lnTo>
                    <a:lnTo>
                      <a:pt x="529" y="902"/>
                    </a:lnTo>
                    <a:lnTo>
                      <a:pt x="456" y="908"/>
                    </a:lnTo>
                    <a:lnTo>
                      <a:pt x="382" y="902"/>
                    </a:lnTo>
                    <a:lnTo>
                      <a:pt x="312" y="885"/>
                    </a:lnTo>
                    <a:lnTo>
                      <a:pt x="246" y="859"/>
                    </a:lnTo>
                    <a:lnTo>
                      <a:pt x="187" y="821"/>
                    </a:lnTo>
                    <a:lnTo>
                      <a:pt x="134" y="775"/>
                    </a:lnTo>
                    <a:lnTo>
                      <a:pt x="89" y="722"/>
                    </a:lnTo>
                    <a:lnTo>
                      <a:pt x="51" y="664"/>
                    </a:lnTo>
                    <a:lnTo>
                      <a:pt x="25" y="598"/>
                    </a:lnTo>
                    <a:lnTo>
                      <a:pt x="8" y="528"/>
                    </a:lnTo>
                    <a:lnTo>
                      <a:pt x="0" y="454"/>
                    </a:lnTo>
                    <a:lnTo>
                      <a:pt x="8" y="380"/>
                    </a:lnTo>
                    <a:lnTo>
                      <a:pt x="25" y="310"/>
                    </a:lnTo>
                    <a:lnTo>
                      <a:pt x="51" y="246"/>
                    </a:lnTo>
                    <a:lnTo>
                      <a:pt x="89" y="185"/>
                    </a:lnTo>
                    <a:lnTo>
                      <a:pt x="134" y="132"/>
                    </a:lnTo>
                    <a:lnTo>
                      <a:pt x="187" y="87"/>
                    </a:lnTo>
                    <a:lnTo>
                      <a:pt x="246" y="51"/>
                    </a:lnTo>
                    <a:lnTo>
                      <a:pt x="312" y="23"/>
                    </a:lnTo>
                    <a:lnTo>
                      <a:pt x="382" y="6"/>
                    </a:lnTo>
                    <a:lnTo>
                      <a:pt x="45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10124"/>
              <p:cNvSpPr>
                <a:spLocks/>
              </p:cNvSpPr>
              <p:nvPr/>
            </p:nvSpPr>
            <p:spPr bwMode="auto">
              <a:xfrm>
                <a:off x="4461" y="450"/>
                <a:ext cx="875" cy="1501"/>
              </a:xfrm>
              <a:custGeom>
                <a:avLst/>
                <a:gdLst>
                  <a:gd name="T0" fmla="*/ 479 w 1749"/>
                  <a:gd name="T1" fmla="*/ 4 h 3002"/>
                  <a:gd name="T2" fmla="*/ 520 w 1749"/>
                  <a:gd name="T3" fmla="*/ 13 h 3002"/>
                  <a:gd name="T4" fmla="*/ 655 w 1749"/>
                  <a:gd name="T5" fmla="*/ 70 h 3002"/>
                  <a:gd name="T6" fmla="*/ 768 w 1749"/>
                  <a:gd name="T7" fmla="*/ 170 h 3002"/>
                  <a:gd name="T8" fmla="*/ 838 w 1749"/>
                  <a:gd name="T9" fmla="*/ 320 h 3002"/>
                  <a:gd name="T10" fmla="*/ 906 w 1749"/>
                  <a:gd name="T11" fmla="*/ 480 h 3002"/>
                  <a:gd name="T12" fmla="*/ 985 w 1749"/>
                  <a:gd name="T13" fmla="*/ 609 h 3002"/>
                  <a:gd name="T14" fmla="*/ 1093 w 1749"/>
                  <a:gd name="T15" fmla="*/ 700 h 3002"/>
                  <a:gd name="T16" fmla="*/ 1248 w 1749"/>
                  <a:gd name="T17" fmla="*/ 755 h 3002"/>
                  <a:gd name="T18" fmla="*/ 1470 w 1749"/>
                  <a:gd name="T19" fmla="*/ 768 h 3002"/>
                  <a:gd name="T20" fmla="*/ 1640 w 1749"/>
                  <a:gd name="T21" fmla="*/ 776 h 3002"/>
                  <a:gd name="T22" fmla="*/ 1725 w 1749"/>
                  <a:gd name="T23" fmla="*/ 849 h 3002"/>
                  <a:gd name="T24" fmla="*/ 1748 w 1749"/>
                  <a:gd name="T25" fmla="*/ 967 h 3002"/>
                  <a:gd name="T26" fmla="*/ 1693 w 1749"/>
                  <a:gd name="T27" fmla="*/ 1069 h 3002"/>
                  <a:gd name="T28" fmla="*/ 1587 w 1749"/>
                  <a:gd name="T29" fmla="*/ 1114 h 3002"/>
                  <a:gd name="T30" fmla="*/ 1284 w 1749"/>
                  <a:gd name="T31" fmla="*/ 1122 h 3002"/>
                  <a:gd name="T32" fmla="*/ 1055 w 1749"/>
                  <a:gd name="T33" fmla="*/ 1090 h 3002"/>
                  <a:gd name="T34" fmla="*/ 883 w 1749"/>
                  <a:gd name="T35" fmla="*/ 1018 h 3002"/>
                  <a:gd name="T36" fmla="*/ 917 w 1749"/>
                  <a:gd name="T37" fmla="*/ 1286 h 3002"/>
                  <a:gd name="T38" fmla="*/ 1103 w 1749"/>
                  <a:gd name="T39" fmla="*/ 1322 h 3002"/>
                  <a:gd name="T40" fmla="*/ 1212 w 1749"/>
                  <a:gd name="T41" fmla="*/ 1371 h 3002"/>
                  <a:gd name="T42" fmla="*/ 1271 w 1749"/>
                  <a:gd name="T43" fmla="*/ 1426 h 3002"/>
                  <a:gd name="T44" fmla="*/ 1296 w 1749"/>
                  <a:gd name="T45" fmla="*/ 1470 h 3002"/>
                  <a:gd name="T46" fmla="*/ 1309 w 1749"/>
                  <a:gd name="T47" fmla="*/ 1506 h 3002"/>
                  <a:gd name="T48" fmla="*/ 1320 w 1749"/>
                  <a:gd name="T49" fmla="*/ 1561 h 3002"/>
                  <a:gd name="T50" fmla="*/ 1330 w 1749"/>
                  <a:gd name="T51" fmla="*/ 1649 h 3002"/>
                  <a:gd name="T52" fmla="*/ 1332 w 1749"/>
                  <a:gd name="T53" fmla="*/ 1788 h 3002"/>
                  <a:gd name="T54" fmla="*/ 1324 w 1749"/>
                  <a:gd name="T55" fmla="*/ 1992 h 3002"/>
                  <a:gd name="T56" fmla="*/ 1309 w 1749"/>
                  <a:gd name="T57" fmla="*/ 2274 h 3002"/>
                  <a:gd name="T58" fmla="*/ 1279 w 1749"/>
                  <a:gd name="T59" fmla="*/ 2652 h 3002"/>
                  <a:gd name="T60" fmla="*/ 1239 w 1749"/>
                  <a:gd name="T61" fmla="*/ 2892 h 3002"/>
                  <a:gd name="T62" fmla="*/ 1139 w 1749"/>
                  <a:gd name="T63" fmla="*/ 2983 h 3002"/>
                  <a:gd name="T64" fmla="*/ 1027 w 1749"/>
                  <a:gd name="T65" fmla="*/ 3002 h 3002"/>
                  <a:gd name="T66" fmla="*/ 908 w 1749"/>
                  <a:gd name="T67" fmla="*/ 2953 h 3002"/>
                  <a:gd name="T68" fmla="*/ 836 w 1749"/>
                  <a:gd name="T69" fmla="*/ 2851 h 3002"/>
                  <a:gd name="T70" fmla="*/ 846 w 1749"/>
                  <a:gd name="T71" fmla="*/ 2561 h 3002"/>
                  <a:gd name="T72" fmla="*/ 900 w 1749"/>
                  <a:gd name="T73" fmla="*/ 2007 h 3002"/>
                  <a:gd name="T74" fmla="*/ 887 w 1749"/>
                  <a:gd name="T75" fmla="*/ 1867 h 3002"/>
                  <a:gd name="T76" fmla="*/ 834 w 1749"/>
                  <a:gd name="T77" fmla="*/ 1778 h 3002"/>
                  <a:gd name="T78" fmla="*/ 762 w 1749"/>
                  <a:gd name="T79" fmla="*/ 1727 h 3002"/>
                  <a:gd name="T80" fmla="*/ 691 w 1749"/>
                  <a:gd name="T81" fmla="*/ 1704 h 3002"/>
                  <a:gd name="T82" fmla="*/ 641 w 1749"/>
                  <a:gd name="T83" fmla="*/ 1699 h 3002"/>
                  <a:gd name="T84" fmla="*/ 622 w 1749"/>
                  <a:gd name="T85" fmla="*/ 1699 h 3002"/>
                  <a:gd name="T86" fmla="*/ 547 w 1749"/>
                  <a:gd name="T87" fmla="*/ 1699 h 3002"/>
                  <a:gd name="T88" fmla="*/ 435 w 1749"/>
                  <a:gd name="T89" fmla="*/ 1699 h 3002"/>
                  <a:gd name="T90" fmla="*/ 356 w 1749"/>
                  <a:gd name="T91" fmla="*/ 1699 h 3002"/>
                  <a:gd name="T92" fmla="*/ 237 w 1749"/>
                  <a:gd name="T93" fmla="*/ 1685 h 3002"/>
                  <a:gd name="T94" fmla="*/ 99 w 1749"/>
                  <a:gd name="T95" fmla="*/ 1614 h 3002"/>
                  <a:gd name="T96" fmla="*/ 17 w 1749"/>
                  <a:gd name="T97" fmla="*/ 1483 h 3002"/>
                  <a:gd name="T98" fmla="*/ 0 w 1749"/>
                  <a:gd name="T99" fmla="*/ 361 h 3002"/>
                  <a:gd name="T100" fmla="*/ 40 w 1749"/>
                  <a:gd name="T101" fmla="*/ 210 h 3002"/>
                  <a:gd name="T102" fmla="*/ 140 w 1749"/>
                  <a:gd name="T103" fmla="*/ 96 h 3002"/>
                  <a:gd name="T104" fmla="*/ 271 w 1749"/>
                  <a:gd name="T105" fmla="*/ 26 h 3002"/>
                  <a:gd name="T106" fmla="*/ 322 w 1749"/>
                  <a:gd name="T107" fmla="*/ 11 h 3002"/>
                  <a:gd name="T108" fmla="*/ 373 w 1749"/>
                  <a:gd name="T109" fmla="*/ 4 h 3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49" h="3002">
                    <a:moveTo>
                      <a:pt x="422" y="0"/>
                    </a:moveTo>
                    <a:lnTo>
                      <a:pt x="452" y="0"/>
                    </a:lnTo>
                    <a:lnTo>
                      <a:pt x="479" y="4"/>
                    </a:lnTo>
                    <a:lnTo>
                      <a:pt x="500" y="8"/>
                    </a:lnTo>
                    <a:lnTo>
                      <a:pt x="515" y="11"/>
                    </a:lnTo>
                    <a:lnTo>
                      <a:pt x="520" y="13"/>
                    </a:lnTo>
                    <a:lnTo>
                      <a:pt x="566" y="26"/>
                    </a:lnTo>
                    <a:lnTo>
                      <a:pt x="611" y="45"/>
                    </a:lnTo>
                    <a:lnTo>
                      <a:pt x="655" y="70"/>
                    </a:lnTo>
                    <a:lnTo>
                      <a:pt x="696" y="98"/>
                    </a:lnTo>
                    <a:lnTo>
                      <a:pt x="734" y="132"/>
                    </a:lnTo>
                    <a:lnTo>
                      <a:pt x="768" y="170"/>
                    </a:lnTo>
                    <a:lnTo>
                      <a:pt x="795" y="214"/>
                    </a:lnTo>
                    <a:lnTo>
                      <a:pt x="815" y="259"/>
                    </a:lnTo>
                    <a:lnTo>
                      <a:pt x="838" y="320"/>
                    </a:lnTo>
                    <a:lnTo>
                      <a:pt x="861" y="378"/>
                    </a:lnTo>
                    <a:lnTo>
                      <a:pt x="883" y="431"/>
                    </a:lnTo>
                    <a:lnTo>
                      <a:pt x="906" y="480"/>
                    </a:lnTo>
                    <a:lnTo>
                      <a:pt x="931" y="528"/>
                    </a:lnTo>
                    <a:lnTo>
                      <a:pt x="957" y="569"/>
                    </a:lnTo>
                    <a:lnTo>
                      <a:pt x="985" y="609"/>
                    </a:lnTo>
                    <a:lnTo>
                      <a:pt x="1018" y="643"/>
                    </a:lnTo>
                    <a:lnTo>
                      <a:pt x="1054" y="673"/>
                    </a:lnTo>
                    <a:lnTo>
                      <a:pt x="1093" y="700"/>
                    </a:lnTo>
                    <a:lnTo>
                      <a:pt x="1139" y="723"/>
                    </a:lnTo>
                    <a:lnTo>
                      <a:pt x="1192" y="740"/>
                    </a:lnTo>
                    <a:lnTo>
                      <a:pt x="1248" y="755"/>
                    </a:lnTo>
                    <a:lnTo>
                      <a:pt x="1315" y="762"/>
                    </a:lnTo>
                    <a:lnTo>
                      <a:pt x="1388" y="768"/>
                    </a:lnTo>
                    <a:lnTo>
                      <a:pt x="1470" y="768"/>
                    </a:lnTo>
                    <a:lnTo>
                      <a:pt x="1560" y="762"/>
                    </a:lnTo>
                    <a:lnTo>
                      <a:pt x="1600" y="764"/>
                    </a:lnTo>
                    <a:lnTo>
                      <a:pt x="1640" y="776"/>
                    </a:lnTo>
                    <a:lnTo>
                      <a:pt x="1674" y="793"/>
                    </a:lnTo>
                    <a:lnTo>
                      <a:pt x="1702" y="819"/>
                    </a:lnTo>
                    <a:lnTo>
                      <a:pt x="1725" y="849"/>
                    </a:lnTo>
                    <a:lnTo>
                      <a:pt x="1742" y="885"/>
                    </a:lnTo>
                    <a:lnTo>
                      <a:pt x="1749" y="925"/>
                    </a:lnTo>
                    <a:lnTo>
                      <a:pt x="1748" y="967"/>
                    </a:lnTo>
                    <a:lnTo>
                      <a:pt x="1736" y="1004"/>
                    </a:lnTo>
                    <a:lnTo>
                      <a:pt x="1719" y="1038"/>
                    </a:lnTo>
                    <a:lnTo>
                      <a:pt x="1693" y="1069"/>
                    </a:lnTo>
                    <a:lnTo>
                      <a:pt x="1662" y="1091"/>
                    </a:lnTo>
                    <a:lnTo>
                      <a:pt x="1627" y="1107"/>
                    </a:lnTo>
                    <a:lnTo>
                      <a:pt x="1587" y="1114"/>
                    </a:lnTo>
                    <a:lnTo>
                      <a:pt x="1475" y="1122"/>
                    </a:lnTo>
                    <a:lnTo>
                      <a:pt x="1375" y="1124"/>
                    </a:lnTo>
                    <a:lnTo>
                      <a:pt x="1284" y="1122"/>
                    </a:lnTo>
                    <a:lnTo>
                      <a:pt x="1201" y="1114"/>
                    </a:lnTo>
                    <a:lnTo>
                      <a:pt x="1125" y="1105"/>
                    </a:lnTo>
                    <a:lnTo>
                      <a:pt x="1055" y="1090"/>
                    </a:lnTo>
                    <a:lnTo>
                      <a:pt x="993" y="1071"/>
                    </a:lnTo>
                    <a:lnTo>
                      <a:pt x="934" y="1046"/>
                    </a:lnTo>
                    <a:lnTo>
                      <a:pt x="883" y="1018"/>
                    </a:lnTo>
                    <a:lnTo>
                      <a:pt x="834" y="984"/>
                    </a:lnTo>
                    <a:lnTo>
                      <a:pt x="834" y="1279"/>
                    </a:lnTo>
                    <a:lnTo>
                      <a:pt x="917" y="1286"/>
                    </a:lnTo>
                    <a:lnTo>
                      <a:pt x="989" y="1296"/>
                    </a:lnTo>
                    <a:lnTo>
                      <a:pt x="1050" y="1309"/>
                    </a:lnTo>
                    <a:lnTo>
                      <a:pt x="1103" y="1322"/>
                    </a:lnTo>
                    <a:lnTo>
                      <a:pt x="1146" y="1337"/>
                    </a:lnTo>
                    <a:lnTo>
                      <a:pt x="1184" y="1354"/>
                    </a:lnTo>
                    <a:lnTo>
                      <a:pt x="1212" y="1371"/>
                    </a:lnTo>
                    <a:lnTo>
                      <a:pt x="1237" y="1390"/>
                    </a:lnTo>
                    <a:lnTo>
                      <a:pt x="1256" y="1407"/>
                    </a:lnTo>
                    <a:lnTo>
                      <a:pt x="1271" y="1426"/>
                    </a:lnTo>
                    <a:lnTo>
                      <a:pt x="1282" y="1443"/>
                    </a:lnTo>
                    <a:lnTo>
                      <a:pt x="1292" y="1460"/>
                    </a:lnTo>
                    <a:lnTo>
                      <a:pt x="1296" y="1470"/>
                    </a:lnTo>
                    <a:lnTo>
                      <a:pt x="1301" y="1481"/>
                    </a:lnTo>
                    <a:lnTo>
                      <a:pt x="1305" y="1492"/>
                    </a:lnTo>
                    <a:lnTo>
                      <a:pt x="1309" y="1506"/>
                    </a:lnTo>
                    <a:lnTo>
                      <a:pt x="1313" y="1521"/>
                    </a:lnTo>
                    <a:lnTo>
                      <a:pt x="1318" y="1538"/>
                    </a:lnTo>
                    <a:lnTo>
                      <a:pt x="1320" y="1561"/>
                    </a:lnTo>
                    <a:lnTo>
                      <a:pt x="1324" y="1585"/>
                    </a:lnTo>
                    <a:lnTo>
                      <a:pt x="1326" y="1615"/>
                    </a:lnTo>
                    <a:lnTo>
                      <a:pt x="1330" y="1649"/>
                    </a:lnTo>
                    <a:lnTo>
                      <a:pt x="1330" y="1689"/>
                    </a:lnTo>
                    <a:lnTo>
                      <a:pt x="1332" y="1735"/>
                    </a:lnTo>
                    <a:lnTo>
                      <a:pt x="1332" y="1788"/>
                    </a:lnTo>
                    <a:lnTo>
                      <a:pt x="1330" y="1848"/>
                    </a:lnTo>
                    <a:lnTo>
                      <a:pt x="1328" y="1916"/>
                    </a:lnTo>
                    <a:lnTo>
                      <a:pt x="1324" y="1992"/>
                    </a:lnTo>
                    <a:lnTo>
                      <a:pt x="1320" y="2077"/>
                    </a:lnTo>
                    <a:lnTo>
                      <a:pt x="1315" y="2170"/>
                    </a:lnTo>
                    <a:lnTo>
                      <a:pt x="1309" y="2274"/>
                    </a:lnTo>
                    <a:lnTo>
                      <a:pt x="1299" y="2389"/>
                    </a:lnTo>
                    <a:lnTo>
                      <a:pt x="1290" y="2514"/>
                    </a:lnTo>
                    <a:lnTo>
                      <a:pt x="1279" y="2652"/>
                    </a:lnTo>
                    <a:lnTo>
                      <a:pt x="1267" y="2801"/>
                    </a:lnTo>
                    <a:lnTo>
                      <a:pt x="1258" y="2849"/>
                    </a:lnTo>
                    <a:lnTo>
                      <a:pt x="1239" y="2892"/>
                    </a:lnTo>
                    <a:lnTo>
                      <a:pt x="1212" y="2928"/>
                    </a:lnTo>
                    <a:lnTo>
                      <a:pt x="1178" y="2960"/>
                    </a:lnTo>
                    <a:lnTo>
                      <a:pt x="1139" y="2983"/>
                    </a:lnTo>
                    <a:lnTo>
                      <a:pt x="1095" y="2998"/>
                    </a:lnTo>
                    <a:lnTo>
                      <a:pt x="1048" y="3002"/>
                    </a:lnTo>
                    <a:lnTo>
                      <a:pt x="1027" y="3002"/>
                    </a:lnTo>
                    <a:lnTo>
                      <a:pt x="984" y="2994"/>
                    </a:lnTo>
                    <a:lnTo>
                      <a:pt x="944" y="2977"/>
                    </a:lnTo>
                    <a:lnTo>
                      <a:pt x="908" y="2953"/>
                    </a:lnTo>
                    <a:lnTo>
                      <a:pt x="878" y="2924"/>
                    </a:lnTo>
                    <a:lnTo>
                      <a:pt x="853" y="2888"/>
                    </a:lnTo>
                    <a:lnTo>
                      <a:pt x="836" y="2851"/>
                    </a:lnTo>
                    <a:lnTo>
                      <a:pt x="827" y="2807"/>
                    </a:lnTo>
                    <a:lnTo>
                      <a:pt x="827" y="2764"/>
                    </a:lnTo>
                    <a:lnTo>
                      <a:pt x="846" y="2561"/>
                    </a:lnTo>
                    <a:lnTo>
                      <a:pt x="864" y="2368"/>
                    </a:lnTo>
                    <a:lnTo>
                      <a:pt x="883" y="2183"/>
                    </a:lnTo>
                    <a:lnTo>
                      <a:pt x="900" y="2007"/>
                    </a:lnTo>
                    <a:lnTo>
                      <a:pt x="902" y="1954"/>
                    </a:lnTo>
                    <a:lnTo>
                      <a:pt x="897" y="1909"/>
                    </a:lnTo>
                    <a:lnTo>
                      <a:pt x="887" y="1867"/>
                    </a:lnTo>
                    <a:lnTo>
                      <a:pt x="874" y="1833"/>
                    </a:lnTo>
                    <a:lnTo>
                      <a:pt x="855" y="1803"/>
                    </a:lnTo>
                    <a:lnTo>
                      <a:pt x="834" y="1778"/>
                    </a:lnTo>
                    <a:lnTo>
                      <a:pt x="812" y="1757"/>
                    </a:lnTo>
                    <a:lnTo>
                      <a:pt x="787" y="1740"/>
                    </a:lnTo>
                    <a:lnTo>
                      <a:pt x="762" y="1727"/>
                    </a:lnTo>
                    <a:lnTo>
                      <a:pt x="738" y="1718"/>
                    </a:lnTo>
                    <a:lnTo>
                      <a:pt x="713" y="1710"/>
                    </a:lnTo>
                    <a:lnTo>
                      <a:pt x="691" y="1704"/>
                    </a:lnTo>
                    <a:lnTo>
                      <a:pt x="672" y="1701"/>
                    </a:lnTo>
                    <a:lnTo>
                      <a:pt x="655" y="1699"/>
                    </a:lnTo>
                    <a:lnTo>
                      <a:pt x="641" y="1699"/>
                    </a:lnTo>
                    <a:lnTo>
                      <a:pt x="632" y="1699"/>
                    </a:lnTo>
                    <a:lnTo>
                      <a:pt x="630" y="1699"/>
                    </a:lnTo>
                    <a:lnTo>
                      <a:pt x="622" y="1699"/>
                    </a:lnTo>
                    <a:lnTo>
                      <a:pt x="605" y="1699"/>
                    </a:lnTo>
                    <a:lnTo>
                      <a:pt x="579" y="1699"/>
                    </a:lnTo>
                    <a:lnTo>
                      <a:pt x="547" y="1699"/>
                    </a:lnTo>
                    <a:lnTo>
                      <a:pt x="509" y="1699"/>
                    </a:lnTo>
                    <a:lnTo>
                      <a:pt x="471" y="1699"/>
                    </a:lnTo>
                    <a:lnTo>
                      <a:pt x="435" y="1699"/>
                    </a:lnTo>
                    <a:lnTo>
                      <a:pt x="401" y="1699"/>
                    </a:lnTo>
                    <a:lnTo>
                      <a:pt x="375" y="1699"/>
                    </a:lnTo>
                    <a:lnTo>
                      <a:pt x="356" y="1699"/>
                    </a:lnTo>
                    <a:lnTo>
                      <a:pt x="350" y="1699"/>
                    </a:lnTo>
                    <a:lnTo>
                      <a:pt x="292" y="1695"/>
                    </a:lnTo>
                    <a:lnTo>
                      <a:pt x="237" y="1685"/>
                    </a:lnTo>
                    <a:lnTo>
                      <a:pt x="186" y="1666"/>
                    </a:lnTo>
                    <a:lnTo>
                      <a:pt x="140" y="1644"/>
                    </a:lnTo>
                    <a:lnTo>
                      <a:pt x="99" y="1614"/>
                    </a:lnTo>
                    <a:lnTo>
                      <a:pt x="65" y="1576"/>
                    </a:lnTo>
                    <a:lnTo>
                      <a:pt x="38" y="1532"/>
                    </a:lnTo>
                    <a:lnTo>
                      <a:pt x="17" y="1483"/>
                    </a:lnTo>
                    <a:lnTo>
                      <a:pt x="4" y="1426"/>
                    </a:lnTo>
                    <a:lnTo>
                      <a:pt x="0" y="1364"/>
                    </a:lnTo>
                    <a:lnTo>
                      <a:pt x="0" y="361"/>
                    </a:lnTo>
                    <a:lnTo>
                      <a:pt x="6" y="306"/>
                    </a:lnTo>
                    <a:lnTo>
                      <a:pt x="19" y="255"/>
                    </a:lnTo>
                    <a:lnTo>
                      <a:pt x="40" y="210"/>
                    </a:lnTo>
                    <a:lnTo>
                      <a:pt x="68" y="168"/>
                    </a:lnTo>
                    <a:lnTo>
                      <a:pt x="102" y="130"/>
                    </a:lnTo>
                    <a:lnTo>
                      <a:pt x="140" y="96"/>
                    </a:lnTo>
                    <a:lnTo>
                      <a:pt x="182" y="68"/>
                    </a:lnTo>
                    <a:lnTo>
                      <a:pt x="225" y="45"/>
                    </a:lnTo>
                    <a:lnTo>
                      <a:pt x="271" y="26"/>
                    </a:lnTo>
                    <a:lnTo>
                      <a:pt x="318" y="11"/>
                    </a:lnTo>
                    <a:lnTo>
                      <a:pt x="318" y="11"/>
                    </a:lnTo>
                    <a:lnTo>
                      <a:pt x="322" y="11"/>
                    </a:lnTo>
                    <a:lnTo>
                      <a:pt x="335" y="9"/>
                    </a:lnTo>
                    <a:lnTo>
                      <a:pt x="352" y="6"/>
                    </a:lnTo>
                    <a:lnTo>
                      <a:pt x="373" y="4"/>
                    </a:lnTo>
                    <a:lnTo>
                      <a:pt x="397" y="0"/>
                    </a:lnTo>
                    <a:lnTo>
                      <a:pt x="4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10125"/>
              <p:cNvSpPr>
                <a:spLocks/>
              </p:cNvSpPr>
              <p:nvPr/>
            </p:nvSpPr>
            <p:spPr bwMode="auto">
              <a:xfrm>
                <a:off x="4256" y="606"/>
                <a:ext cx="615" cy="1338"/>
              </a:xfrm>
              <a:custGeom>
                <a:avLst/>
                <a:gdLst>
                  <a:gd name="T0" fmla="*/ 170 w 1229"/>
                  <a:gd name="T1" fmla="*/ 0 h 2677"/>
                  <a:gd name="T2" fmla="*/ 208 w 1229"/>
                  <a:gd name="T3" fmla="*/ 4 h 2677"/>
                  <a:gd name="T4" fmla="*/ 244 w 1229"/>
                  <a:gd name="T5" fmla="*/ 17 h 2677"/>
                  <a:gd name="T6" fmla="*/ 276 w 1229"/>
                  <a:gd name="T7" fmla="*/ 38 h 2677"/>
                  <a:gd name="T8" fmla="*/ 303 w 1229"/>
                  <a:gd name="T9" fmla="*/ 65 h 2677"/>
                  <a:gd name="T10" fmla="*/ 321 w 1229"/>
                  <a:gd name="T11" fmla="*/ 95 h 2677"/>
                  <a:gd name="T12" fmla="*/ 335 w 1229"/>
                  <a:gd name="T13" fmla="*/ 131 h 2677"/>
                  <a:gd name="T14" fmla="*/ 340 w 1229"/>
                  <a:gd name="T15" fmla="*/ 170 h 2677"/>
                  <a:gd name="T16" fmla="*/ 340 w 1229"/>
                  <a:gd name="T17" fmla="*/ 1058 h 2677"/>
                  <a:gd name="T18" fmla="*/ 338 w 1229"/>
                  <a:gd name="T19" fmla="*/ 1060 h 2677"/>
                  <a:gd name="T20" fmla="*/ 338 w 1229"/>
                  <a:gd name="T21" fmla="*/ 1069 h 2677"/>
                  <a:gd name="T22" fmla="*/ 338 w 1229"/>
                  <a:gd name="T23" fmla="*/ 1082 h 2677"/>
                  <a:gd name="T24" fmla="*/ 338 w 1229"/>
                  <a:gd name="T25" fmla="*/ 1101 h 2677"/>
                  <a:gd name="T26" fmla="*/ 340 w 1229"/>
                  <a:gd name="T27" fmla="*/ 1122 h 2677"/>
                  <a:gd name="T28" fmla="*/ 342 w 1229"/>
                  <a:gd name="T29" fmla="*/ 1148 h 2677"/>
                  <a:gd name="T30" fmla="*/ 346 w 1229"/>
                  <a:gd name="T31" fmla="*/ 1175 h 2677"/>
                  <a:gd name="T32" fmla="*/ 354 w 1229"/>
                  <a:gd name="T33" fmla="*/ 1205 h 2677"/>
                  <a:gd name="T34" fmla="*/ 361 w 1229"/>
                  <a:gd name="T35" fmla="*/ 1235 h 2677"/>
                  <a:gd name="T36" fmla="*/ 374 w 1229"/>
                  <a:gd name="T37" fmla="*/ 1268 h 2677"/>
                  <a:gd name="T38" fmla="*/ 390 w 1229"/>
                  <a:gd name="T39" fmla="*/ 1300 h 2677"/>
                  <a:gd name="T40" fmla="*/ 410 w 1229"/>
                  <a:gd name="T41" fmla="*/ 1330 h 2677"/>
                  <a:gd name="T42" fmla="*/ 433 w 1229"/>
                  <a:gd name="T43" fmla="*/ 1360 h 2677"/>
                  <a:gd name="T44" fmla="*/ 463 w 1229"/>
                  <a:gd name="T45" fmla="*/ 1387 h 2677"/>
                  <a:gd name="T46" fmla="*/ 495 w 1229"/>
                  <a:gd name="T47" fmla="*/ 1411 h 2677"/>
                  <a:gd name="T48" fmla="*/ 535 w 1229"/>
                  <a:gd name="T49" fmla="*/ 1434 h 2677"/>
                  <a:gd name="T50" fmla="*/ 581 w 1229"/>
                  <a:gd name="T51" fmla="*/ 1453 h 2677"/>
                  <a:gd name="T52" fmla="*/ 633 w 1229"/>
                  <a:gd name="T53" fmla="*/ 1466 h 2677"/>
                  <a:gd name="T54" fmla="*/ 692 w 1229"/>
                  <a:gd name="T55" fmla="*/ 1476 h 2677"/>
                  <a:gd name="T56" fmla="*/ 758 w 1229"/>
                  <a:gd name="T57" fmla="*/ 1478 h 2677"/>
                  <a:gd name="T58" fmla="*/ 1059 w 1229"/>
                  <a:gd name="T59" fmla="*/ 1478 h 2677"/>
                  <a:gd name="T60" fmla="*/ 1099 w 1229"/>
                  <a:gd name="T61" fmla="*/ 1483 h 2677"/>
                  <a:gd name="T62" fmla="*/ 1135 w 1229"/>
                  <a:gd name="T63" fmla="*/ 1495 h 2677"/>
                  <a:gd name="T64" fmla="*/ 1165 w 1229"/>
                  <a:gd name="T65" fmla="*/ 1515 h 2677"/>
                  <a:gd name="T66" fmla="*/ 1191 w 1229"/>
                  <a:gd name="T67" fmla="*/ 1542 h 2677"/>
                  <a:gd name="T68" fmla="*/ 1212 w 1229"/>
                  <a:gd name="T69" fmla="*/ 1574 h 2677"/>
                  <a:gd name="T70" fmla="*/ 1225 w 1229"/>
                  <a:gd name="T71" fmla="*/ 1608 h 2677"/>
                  <a:gd name="T72" fmla="*/ 1229 w 1229"/>
                  <a:gd name="T73" fmla="*/ 1648 h 2677"/>
                  <a:gd name="T74" fmla="*/ 1223 w 1229"/>
                  <a:gd name="T75" fmla="*/ 1689 h 2677"/>
                  <a:gd name="T76" fmla="*/ 1210 w 1229"/>
                  <a:gd name="T77" fmla="*/ 1725 h 2677"/>
                  <a:gd name="T78" fmla="*/ 1187 w 1229"/>
                  <a:gd name="T79" fmla="*/ 1758 h 2677"/>
                  <a:gd name="T80" fmla="*/ 1159 w 1229"/>
                  <a:gd name="T81" fmla="*/ 1784 h 2677"/>
                  <a:gd name="T82" fmla="*/ 1125 w 1229"/>
                  <a:gd name="T83" fmla="*/ 1805 h 2677"/>
                  <a:gd name="T84" fmla="*/ 1087 w 1229"/>
                  <a:gd name="T85" fmla="*/ 1814 h 2677"/>
                  <a:gd name="T86" fmla="*/ 1087 w 1229"/>
                  <a:gd name="T87" fmla="*/ 2677 h 2677"/>
                  <a:gd name="T88" fmla="*/ 883 w 1229"/>
                  <a:gd name="T89" fmla="*/ 2677 h 2677"/>
                  <a:gd name="T90" fmla="*/ 883 w 1229"/>
                  <a:gd name="T91" fmla="*/ 1818 h 2677"/>
                  <a:gd name="T92" fmla="*/ 272 w 1229"/>
                  <a:gd name="T93" fmla="*/ 1818 h 2677"/>
                  <a:gd name="T94" fmla="*/ 272 w 1229"/>
                  <a:gd name="T95" fmla="*/ 2677 h 2677"/>
                  <a:gd name="T96" fmla="*/ 68 w 1229"/>
                  <a:gd name="T97" fmla="*/ 2677 h 2677"/>
                  <a:gd name="T98" fmla="*/ 68 w 1229"/>
                  <a:gd name="T99" fmla="*/ 1782 h 2677"/>
                  <a:gd name="T100" fmla="*/ 40 w 1229"/>
                  <a:gd name="T101" fmla="*/ 1756 h 2677"/>
                  <a:gd name="T102" fmla="*/ 19 w 1229"/>
                  <a:gd name="T103" fmla="*/ 1725 h 2677"/>
                  <a:gd name="T104" fmla="*/ 6 w 1229"/>
                  <a:gd name="T105" fmla="*/ 1688 h 2677"/>
                  <a:gd name="T106" fmla="*/ 0 w 1229"/>
                  <a:gd name="T107" fmla="*/ 1648 h 2677"/>
                  <a:gd name="T108" fmla="*/ 0 w 1229"/>
                  <a:gd name="T109" fmla="*/ 170 h 2677"/>
                  <a:gd name="T110" fmla="*/ 4 w 1229"/>
                  <a:gd name="T111" fmla="*/ 131 h 2677"/>
                  <a:gd name="T112" fmla="*/ 17 w 1229"/>
                  <a:gd name="T113" fmla="*/ 95 h 2677"/>
                  <a:gd name="T114" fmla="*/ 38 w 1229"/>
                  <a:gd name="T115" fmla="*/ 65 h 2677"/>
                  <a:gd name="T116" fmla="*/ 64 w 1229"/>
                  <a:gd name="T117" fmla="*/ 38 h 2677"/>
                  <a:gd name="T118" fmla="*/ 95 w 1229"/>
                  <a:gd name="T119" fmla="*/ 17 h 2677"/>
                  <a:gd name="T120" fmla="*/ 130 w 1229"/>
                  <a:gd name="T121" fmla="*/ 4 h 2677"/>
                  <a:gd name="T122" fmla="*/ 170 w 1229"/>
                  <a:gd name="T123" fmla="*/ 0 h 2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29" h="2677">
                    <a:moveTo>
                      <a:pt x="170" y="0"/>
                    </a:moveTo>
                    <a:lnTo>
                      <a:pt x="208" y="4"/>
                    </a:lnTo>
                    <a:lnTo>
                      <a:pt x="244" y="17"/>
                    </a:lnTo>
                    <a:lnTo>
                      <a:pt x="276" y="38"/>
                    </a:lnTo>
                    <a:lnTo>
                      <a:pt x="303" y="65"/>
                    </a:lnTo>
                    <a:lnTo>
                      <a:pt x="321" y="95"/>
                    </a:lnTo>
                    <a:lnTo>
                      <a:pt x="335" y="131"/>
                    </a:lnTo>
                    <a:lnTo>
                      <a:pt x="340" y="170"/>
                    </a:lnTo>
                    <a:lnTo>
                      <a:pt x="340" y="1058"/>
                    </a:lnTo>
                    <a:lnTo>
                      <a:pt x="338" y="1060"/>
                    </a:lnTo>
                    <a:lnTo>
                      <a:pt x="338" y="1069"/>
                    </a:lnTo>
                    <a:lnTo>
                      <a:pt x="338" y="1082"/>
                    </a:lnTo>
                    <a:lnTo>
                      <a:pt x="338" y="1101"/>
                    </a:lnTo>
                    <a:lnTo>
                      <a:pt x="340" y="1122"/>
                    </a:lnTo>
                    <a:lnTo>
                      <a:pt x="342" y="1148"/>
                    </a:lnTo>
                    <a:lnTo>
                      <a:pt x="346" y="1175"/>
                    </a:lnTo>
                    <a:lnTo>
                      <a:pt x="354" y="1205"/>
                    </a:lnTo>
                    <a:lnTo>
                      <a:pt x="361" y="1235"/>
                    </a:lnTo>
                    <a:lnTo>
                      <a:pt x="374" y="1268"/>
                    </a:lnTo>
                    <a:lnTo>
                      <a:pt x="390" y="1300"/>
                    </a:lnTo>
                    <a:lnTo>
                      <a:pt x="410" y="1330"/>
                    </a:lnTo>
                    <a:lnTo>
                      <a:pt x="433" y="1360"/>
                    </a:lnTo>
                    <a:lnTo>
                      <a:pt x="463" y="1387"/>
                    </a:lnTo>
                    <a:lnTo>
                      <a:pt x="495" y="1411"/>
                    </a:lnTo>
                    <a:lnTo>
                      <a:pt x="535" y="1434"/>
                    </a:lnTo>
                    <a:lnTo>
                      <a:pt x="581" y="1453"/>
                    </a:lnTo>
                    <a:lnTo>
                      <a:pt x="633" y="1466"/>
                    </a:lnTo>
                    <a:lnTo>
                      <a:pt x="692" y="1476"/>
                    </a:lnTo>
                    <a:lnTo>
                      <a:pt x="758" y="1478"/>
                    </a:lnTo>
                    <a:lnTo>
                      <a:pt x="1059" y="1478"/>
                    </a:lnTo>
                    <a:lnTo>
                      <a:pt x="1099" y="1483"/>
                    </a:lnTo>
                    <a:lnTo>
                      <a:pt x="1135" y="1495"/>
                    </a:lnTo>
                    <a:lnTo>
                      <a:pt x="1165" y="1515"/>
                    </a:lnTo>
                    <a:lnTo>
                      <a:pt x="1191" y="1542"/>
                    </a:lnTo>
                    <a:lnTo>
                      <a:pt x="1212" y="1574"/>
                    </a:lnTo>
                    <a:lnTo>
                      <a:pt x="1225" y="1608"/>
                    </a:lnTo>
                    <a:lnTo>
                      <a:pt x="1229" y="1648"/>
                    </a:lnTo>
                    <a:lnTo>
                      <a:pt x="1223" y="1689"/>
                    </a:lnTo>
                    <a:lnTo>
                      <a:pt x="1210" y="1725"/>
                    </a:lnTo>
                    <a:lnTo>
                      <a:pt x="1187" y="1758"/>
                    </a:lnTo>
                    <a:lnTo>
                      <a:pt x="1159" y="1784"/>
                    </a:lnTo>
                    <a:lnTo>
                      <a:pt x="1125" y="1805"/>
                    </a:lnTo>
                    <a:lnTo>
                      <a:pt x="1087" y="1814"/>
                    </a:lnTo>
                    <a:lnTo>
                      <a:pt x="1087" y="2677"/>
                    </a:lnTo>
                    <a:lnTo>
                      <a:pt x="883" y="2677"/>
                    </a:lnTo>
                    <a:lnTo>
                      <a:pt x="883" y="1818"/>
                    </a:lnTo>
                    <a:lnTo>
                      <a:pt x="272" y="1818"/>
                    </a:lnTo>
                    <a:lnTo>
                      <a:pt x="272" y="2677"/>
                    </a:lnTo>
                    <a:lnTo>
                      <a:pt x="68" y="2677"/>
                    </a:lnTo>
                    <a:lnTo>
                      <a:pt x="68" y="1782"/>
                    </a:lnTo>
                    <a:lnTo>
                      <a:pt x="40" y="1756"/>
                    </a:lnTo>
                    <a:lnTo>
                      <a:pt x="19" y="1725"/>
                    </a:lnTo>
                    <a:lnTo>
                      <a:pt x="6" y="1688"/>
                    </a:lnTo>
                    <a:lnTo>
                      <a:pt x="0" y="1648"/>
                    </a:lnTo>
                    <a:lnTo>
                      <a:pt x="0" y="170"/>
                    </a:lnTo>
                    <a:lnTo>
                      <a:pt x="4" y="131"/>
                    </a:lnTo>
                    <a:lnTo>
                      <a:pt x="17" y="95"/>
                    </a:lnTo>
                    <a:lnTo>
                      <a:pt x="38" y="65"/>
                    </a:lnTo>
                    <a:lnTo>
                      <a:pt x="64" y="38"/>
                    </a:lnTo>
                    <a:lnTo>
                      <a:pt x="95" y="17"/>
                    </a:lnTo>
                    <a:lnTo>
                      <a:pt x="130" y="4"/>
                    </a:lnTo>
                    <a:lnTo>
                      <a:pt x="1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10126"/>
              <p:cNvSpPr>
                <a:spLocks/>
              </p:cNvSpPr>
              <p:nvPr/>
            </p:nvSpPr>
            <p:spPr bwMode="auto">
              <a:xfrm>
                <a:off x="6680" y="-20"/>
                <a:ext cx="455" cy="454"/>
              </a:xfrm>
              <a:custGeom>
                <a:avLst/>
                <a:gdLst>
                  <a:gd name="T0" fmla="*/ 454 w 910"/>
                  <a:gd name="T1" fmla="*/ 0 h 908"/>
                  <a:gd name="T2" fmla="*/ 528 w 910"/>
                  <a:gd name="T3" fmla="*/ 6 h 908"/>
                  <a:gd name="T4" fmla="*/ 598 w 910"/>
                  <a:gd name="T5" fmla="*/ 23 h 908"/>
                  <a:gd name="T6" fmla="*/ 664 w 910"/>
                  <a:gd name="T7" fmla="*/ 51 h 908"/>
                  <a:gd name="T8" fmla="*/ 723 w 910"/>
                  <a:gd name="T9" fmla="*/ 87 h 908"/>
                  <a:gd name="T10" fmla="*/ 776 w 910"/>
                  <a:gd name="T11" fmla="*/ 132 h 908"/>
                  <a:gd name="T12" fmla="*/ 821 w 910"/>
                  <a:gd name="T13" fmla="*/ 185 h 908"/>
                  <a:gd name="T14" fmla="*/ 859 w 910"/>
                  <a:gd name="T15" fmla="*/ 246 h 908"/>
                  <a:gd name="T16" fmla="*/ 885 w 910"/>
                  <a:gd name="T17" fmla="*/ 310 h 908"/>
                  <a:gd name="T18" fmla="*/ 904 w 910"/>
                  <a:gd name="T19" fmla="*/ 380 h 908"/>
                  <a:gd name="T20" fmla="*/ 910 w 910"/>
                  <a:gd name="T21" fmla="*/ 454 h 908"/>
                  <a:gd name="T22" fmla="*/ 904 w 910"/>
                  <a:gd name="T23" fmla="*/ 528 h 908"/>
                  <a:gd name="T24" fmla="*/ 885 w 910"/>
                  <a:gd name="T25" fmla="*/ 598 h 908"/>
                  <a:gd name="T26" fmla="*/ 859 w 910"/>
                  <a:gd name="T27" fmla="*/ 664 h 908"/>
                  <a:gd name="T28" fmla="*/ 821 w 910"/>
                  <a:gd name="T29" fmla="*/ 722 h 908"/>
                  <a:gd name="T30" fmla="*/ 776 w 910"/>
                  <a:gd name="T31" fmla="*/ 775 h 908"/>
                  <a:gd name="T32" fmla="*/ 723 w 910"/>
                  <a:gd name="T33" fmla="*/ 821 h 908"/>
                  <a:gd name="T34" fmla="*/ 664 w 910"/>
                  <a:gd name="T35" fmla="*/ 859 h 908"/>
                  <a:gd name="T36" fmla="*/ 598 w 910"/>
                  <a:gd name="T37" fmla="*/ 885 h 908"/>
                  <a:gd name="T38" fmla="*/ 528 w 910"/>
                  <a:gd name="T39" fmla="*/ 902 h 908"/>
                  <a:gd name="T40" fmla="*/ 454 w 910"/>
                  <a:gd name="T41" fmla="*/ 908 h 908"/>
                  <a:gd name="T42" fmla="*/ 380 w 910"/>
                  <a:gd name="T43" fmla="*/ 902 h 908"/>
                  <a:gd name="T44" fmla="*/ 310 w 910"/>
                  <a:gd name="T45" fmla="*/ 885 h 908"/>
                  <a:gd name="T46" fmla="*/ 246 w 910"/>
                  <a:gd name="T47" fmla="*/ 859 h 908"/>
                  <a:gd name="T48" fmla="*/ 186 w 910"/>
                  <a:gd name="T49" fmla="*/ 821 h 908"/>
                  <a:gd name="T50" fmla="*/ 133 w 910"/>
                  <a:gd name="T51" fmla="*/ 775 h 908"/>
                  <a:gd name="T52" fmla="*/ 87 w 910"/>
                  <a:gd name="T53" fmla="*/ 722 h 908"/>
                  <a:gd name="T54" fmla="*/ 51 w 910"/>
                  <a:gd name="T55" fmla="*/ 664 h 908"/>
                  <a:gd name="T56" fmla="*/ 23 w 910"/>
                  <a:gd name="T57" fmla="*/ 598 h 908"/>
                  <a:gd name="T58" fmla="*/ 6 w 910"/>
                  <a:gd name="T59" fmla="*/ 528 h 908"/>
                  <a:gd name="T60" fmla="*/ 0 w 910"/>
                  <a:gd name="T61" fmla="*/ 454 h 908"/>
                  <a:gd name="T62" fmla="*/ 6 w 910"/>
                  <a:gd name="T63" fmla="*/ 380 h 908"/>
                  <a:gd name="T64" fmla="*/ 23 w 910"/>
                  <a:gd name="T65" fmla="*/ 310 h 908"/>
                  <a:gd name="T66" fmla="*/ 51 w 910"/>
                  <a:gd name="T67" fmla="*/ 246 h 908"/>
                  <a:gd name="T68" fmla="*/ 87 w 910"/>
                  <a:gd name="T69" fmla="*/ 185 h 908"/>
                  <a:gd name="T70" fmla="*/ 133 w 910"/>
                  <a:gd name="T71" fmla="*/ 132 h 908"/>
                  <a:gd name="T72" fmla="*/ 186 w 910"/>
                  <a:gd name="T73" fmla="*/ 87 h 908"/>
                  <a:gd name="T74" fmla="*/ 246 w 910"/>
                  <a:gd name="T75" fmla="*/ 51 h 908"/>
                  <a:gd name="T76" fmla="*/ 310 w 910"/>
                  <a:gd name="T77" fmla="*/ 23 h 908"/>
                  <a:gd name="T78" fmla="*/ 380 w 910"/>
                  <a:gd name="T79" fmla="*/ 6 h 908"/>
                  <a:gd name="T80" fmla="*/ 454 w 910"/>
                  <a:gd name="T81" fmla="*/ 0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10" h="908">
                    <a:moveTo>
                      <a:pt x="454" y="0"/>
                    </a:moveTo>
                    <a:lnTo>
                      <a:pt x="528" y="6"/>
                    </a:lnTo>
                    <a:lnTo>
                      <a:pt x="598" y="23"/>
                    </a:lnTo>
                    <a:lnTo>
                      <a:pt x="664" y="51"/>
                    </a:lnTo>
                    <a:lnTo>
                      <a:pt x="723" y="87"/>
                    </a:lnTo>
                    <a:lnTo>
                      <a:pt x="776" y="132"/>
                    </a:lnTo>
                    <a:lnTo>
                      <a:pt x="821" y="185"/>
                    </a:lnTo>
                    <a:lnTo>
                      <a:pt x="859" y="246"/>
                    </a:lnTo>
                    <a:lnTo>
                      <a:pt x="885" y="310"/>
                    </a:lnTo>
                    <a:lnTo>
                      <a:pt x="904" y="380"/>
                    </a:lnTo>
                    <a:lnTo>
                      <a:pt x="910" y="454"/>
                    </a:lnTo>
                    <a:lnTo>
                      <a:pt x="904" y="528"/>
                    </a:lnTo>
                    <a:lnTo>
                      <a:pt x="885" y="598"/>
                    </a:lnTo>
                    <a:lnTo>
                      <a:pt x="859" y="664"/>
                    </a:lnTo>
                    <a:lnTo>
                      <a:pt x="821" y="722"/>
                    </a:lnTo>
                    <a:lnTo>
                      <a:pt x="776" y="775"/>
                    </a:lnTo>
                    <a:lnTo>
                      <a:pt x="723" y="821"/>
                    </a:lnTo>
                    <a:lnTo>
                      <a:pt x="664" y="859"/>
                    </a:lnTo>
                    <a:lnTo>
                      <a:pt x="598" y="885"/>
                    </a:lnTo>
                    <a:lnTo>
                      <a:pt x="528" y="902"/>
                    </a:lnTo>
                    <a:lnTo>
                      <a:pt x="454" y="908"/>
                    </a:lnTo>
                    <a:lnTo>
                      <a:pt x="380" y="902"/>
                    </a:lnTo>
                    <a:lnTo>
                      <a:pt x="310" y="885"/>
                    </a:lnTo>
                    <a:lnTo>
                      <a:pt x="246" y="859"/>
                    </a:lnTo>
                    <a:lnTo>
                      <a:pt x="186" y="821"/>
                    </a:lnTo>
                    <a:lnTo>
                      <a:pt x="133" y="775"/>
                    </a:lnTo>
                    <a:lnTo>
                      <a:pt x="87" y="722"/>
                    </a:lnTo>
                    <a:lnTo>
                      <a:pt x="51" y="664"/>
                    </a:lnTo>
                    <a:lnTo>
                      <a:pt x="23" y="598"/>
                    </a:lnTo>
                    <a:lnTo>
                      <a:pt x="6" y="528"/>
                    </a:lnTo>
                    <a:lnTo>
                      <a:pt x="0" y="454"/>
                    </a:lnTo>
                    <a:lnTo>
                      <a:pt x="6" y="380"/>
                    </a:lnTo>
                    <a:lnTo>
                      <a:pt x="23" y="310"/>
                    </a:lnTo>
                    <a:lnTo>
                      <a:pt x="51" y="246"/>
                    </a:lnTo>
                    <a:lnTo>
                      <a:pt x="87" y="185"/>
                    </a:lnTo>
                    <a:lnTo>
                      <a:pt x="133" y="132"/>
                    </a:lnTo>
                    <a:lnTo>
                      <a:pt x="186" y="87"/>
                    </a:lnTo>
                    <a:lnTo>
                      <a:pt x="246" y="51"/>
                    </a:lnTo>
                    <a:lnTo>
                      <a:pt x="310" y="23"/>
                    </a:lnTo>
                    <a:lnTo>
                      <a:pt x="380" y="6"/>
                    </a:lnTo>
                    <a:lnTo>
                      <a:pt x="4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10127"/>
              <p:cNvSpPr>
                <a:spLocks/>
              </p:cNvSpPr>
              <p:nvPr/>
            </p:nvSpPr>
            <p:spPr bwMode="auto">
              <a:xfrm>
                <a:off x="6290" y="450"/>
                <a:ext cx="874" cy="1501"/>
              </a:xfrm>
              <a:custGeom>
                <a:avLst/>
                <a:gdLst>
                  <a:gd name="T0" fmla="*/ 1377 w 1749"/>
                  <a:gd name="T1" fmla="*/ 4 h 3002"/>
                  <a:gd name="T2" fmla="*/ 1428 w 1749"/>
                  <a:gd name="T3" fmla="*/ 11 h 3002"/>
                  <a:gd name="T4" fmla="*/ 1479 w 1749"/>
                  <a:gd name="T5" fmla="*/ 26 h 3002"/>
                  <a:gd name="T6" fmla="*/ 1610 w 1749"/>
                  <a:gd name="T7" fmla="*/ 96 h 3002"/>
                  <a:gd name="T8" fmla="*/ 1710 w 1749"/>
                  <a:gd name="T9" fmla="*/ 210 h 3002"/>
                  <a:gd name="T10" fmla="*/ 1749 w 1749"/>
                  <a:gd name="T11" fmla="*/ 361 h 3002"/>
                  <a:gd name="T12" fmla="*/ 1732 w 1749"/>
                  <a:gd name="T13" fmla="*/ 1483 h 3002"/>
                  <a:gd name="T14" fmla="*/ 1651 w 1749"/>
                  <a:gd name="T15" fmla="*/ 1614 h 3002"/>
                  <a:gd name="T16" fmla="*/ 1513 w 1749"/>
                  <a:gd name="T17" fmla="*/ 1685 h 3002"/>
                  <a:gd name="T18" fmla="*/ 1394 w 1749"/>
                  <a:gd name="T19" fmla="*/ 1699 h 3002"/>
                  <a:gd name="T20" fmla="*/ 1315 w 1749"/>
                  <a:gd name="T21" fmla="*/ 1699 h 3002"/>
                  <a:gd name="T22" fmla="*/ 1203 w 1749"/>
                  <a:gd name="T23" fmla="*/ 1699 h 3002"/>
                  <a:gd name="T24" fmla="*/ 1127 w 1749"/>
                  <a:gd name="T25" fmla="*/ 1699 h 3002"/>
                  <a:gd name="T26" fmla="*/ 1108 w 1749"/>
                  <a:gd name="T27" fmla="*/ 1699 h 3002"/>
                  <a:gd name="T28" fmla="*/ 1059 w 1749"/>
                  <a:gd name="T29" fmla="*/ 1704 h 3002"/>
                  <a:gd name="T30" fmla="*/ 987 w 1749"/>
                  <a:gd name="T31" fmla="*/ 1727 h 3002"/>
                  <a:gd name="T32" fmla="*/ 916 w 1749"/>
                  <a:gd name="T33" fmla="*/ 1778 h 3002"/>
                  <a:gd name="T34" fmla="*/ 863 w 1749"/>
                  <a:gd name="T35" fmla="*/ 1867 h 3002"/>
                  <a:gd name="T36" fmla="*/ 849 w 1749"/>
                  <a:gd name="T37" fmla="*/ 2007 h 3002"/>
                  <a:gd name="T38" fmla="*/ 904 w 1749"/>
                  <a:gd name="T39" fmla="*/ 2561 h 3002"/>
                  <a:gd name="T40" fmla="*/ 914 w 1749"/>
                  <a:gd name="T41" fmla="*/ 2851 h 3002"/>
                  <a:gd name="T42" fmla="*/ 842 w 1749"/>
                  <a:gd name="T43" fmla="*/ 2953 h 3002"/>
                  <a:gd name="T44" fmla="*/ 723 w 1749"/>
                  <a:gd name="T45" fmla="*/ 3002 h 3002"/>
                  <a:gd name="T46" fmla="*/ 611 w 1749"/>
                  <a:gd name="T47" fmla="*/ 2983 h 3002"/>
                  <a:gd name="T48" fmla="*/ 511 w 1749"/>
                  <a:gd name="T49" fmla="*/ 2892 h 3002"/>
                  <a:gd name="T50" fmla="*/ 471 w 1749"/>
                  <a:gd name="T51" fmla="*/ 2652 h 3002"/>
                  <a:gd name="T52" fmla="*/ 441 w 1749"/>
                  <a:gd name="T53" fmla="*/ 2274 h 3002"/>
                  <a:gd name="T54" fmla="*/ 426 w 1749"/>
                  <a:gd name="T55" fmla="*/ 1992 h 3002"/>
                  <a:gd name="T56" fmla="*/ 420 w 1749"/>
                  <a:gd name="T57" fmla="*/ 1788 h 3002"/>
                  <a:gd name="T58" fmla="*/ 422 w 1749"/>
                  <a:gd name="T59" fmla="*/ 1649 h 3002"/>
                  <a:gd name="T60" fmla="*/ 430 w 1749"/>
                  <a:gd name="T61" fmla="*/ 1559 h 3002"/>
                  <a:gd name="T62" fmla="*/ 441 w 1749"/>
                  <a:gd name="T63" fmla="*/ 1506 h 3002"/>
                  <a:gd name="T64" fmla="*/ 454 w 1749"/>
                  <a:gd name="T65" fmla="*/ 1470 h 3002"/>
                  <a:gd name="T66" fmla="*/ 479 w 1749"/>
                  <a:gd name="T67" fmla="*/ 1426 h 3002"/>
                  <a:gd name="T68" fmla="*/ 537 w 1749"/>
                  <a:gd name="T69" fmla="*/ 1371 h 3002"/>
                  <a:gd name="T70" fmla="*/ 647 w 1749"/>
                  <a:gd name="T71" fmla="*/ 1322 h 3002"/>
                  <a:gd name="T72" fmla="*/ 832 w 1749"/>
                  <a:gd name="T73" fmla="*/ 1286 h 3002"/>
                  <a:gd name="T74" fmla="*/ 868 w 1749"/>
                  <a:gd name="T75" fmla="*/ 1018 h 3002"/>
                  <a:gd name="T76" fmla="*/ 694 w 1749"/>
                  <a:gd name="T77" fmla="*/ 1090 h 3002"/>
                  <a:gd name="T78" fmla="*/ 466 w 1749"/>
                  <a:gd name="T79" fmla="*/ 1122 h 3002"/>
                  <a:gd name="T80" fmla="*/ 163 w 1749"/>
                  <a:gd name="T81" fmla="*/ 1114 h 3002"/>
                  <a:gd name="T82" fmla="*/ 57 w 1749"/>
                  <a:gd name="T83" fmla="*/ 1069 h 3002"/>
                  <a:gd name="T84" fmla="*/ 2 w 1749"/>
                  <a:gd name="T85" fmla="*/ 967 h 3002"/>
                  <a:gd name="T86" fmla="*/ 25 w 1749"/>
                  <a:gd name="T87" fmla="*/ 849 h 3002"/>
                  <a:gd name="T88" fmla="*/ 112 w 1749"/>
                  <a:gd name="T89" fmla="*/ 776 h 3002"/>
                  <a:gd name="T90" fmla="*/ 280 w 1749"/>
                  <a:gd name="T91" fmla="*/ 768 h 3002"/>
                  <a:gd name="T92" fmla="*/ 501 w 1749"/>
                  <a:gd name="T93" fmla="*/ 755 h 3002"/>
                  <a:gd name="T94" fmla="*/ 656 w 1749"/>
                  <a:gd name="T95" fmla="*/ 700 h 3002"/>
                  <a:gd name="T96" fmla="*/ 764 w 1749"/>
                  <a:gd name="T97" fmla="*/ 609 h 3002"/>
                  <a:gd name="T98" fmla="*/ 844 w 1749"/>
                  <a:gd name="T99" fmla="*/ 480 h 3002"/>
                  <a:gd name="T100" fmla="*/ 912 w 1749"/>
                  <a:gd name="T101" fmla="*/ 320 h 3002"/>
                  <a:gd name="T102" fmla="*/ 982 w 1749"/>
                  <a:gd name="T103" fmla="*/ 170 h 3002"/>
                  <a:gd name="T104" fmla="*/ 1095 w 1749"/>
                  <a:gd name="T105" fmla="*/ 70 h 3002"/>
                  <a:gd name="T106" fmla="*/ 1229 w 1749"/>
                  <a:gd name="T107" fmla="*/ 13 h 3002"/>
                  <a:gd name="T108" fmla="*/ 1271 w 1749"/>
                  <a:gd name="T109" fmla="*/ 4 h 3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49" h="3002">
                    <a:moveTo>
                      <a:pt x="1328" y="0"/>
                    </a:moveTo>
                    <a:lnTo>
                      <a:pt x="1352" y="0"/>
                    </a:lnTo>
                    <a:lnTo>
                      <a:pt x="1377" y="4"/>
                    </a:lnTo>
                    <a:lnTo>
                      <a:pt x="1398" y="6"/>
                    </a:lnTo>
                    <a:lnTo>
                      <a:pt x="1415" y="9"/>
                    </a:lnTo>
                    <a:lnTo>
                      <a:pt x="1428" y="11"/>
                    </a:lnTo>
                    <a:lnTo>
                      <a:pt x="1432" y="11"/>
                    </a:lnTo>
                    <a:lnTo>
                      <a:pt x="1434" y="11"/>
                    </a:lnTo>
                    <a:lnTo>
                      <a:pt x="1479" y="26"/>
                    </a:lnTo>
                    <a:lnTo>
                      <a:pt x="1524" y="45"/>
                    </a:lnTo>
                    <a:lnTo>
                      <a:pt x="1568" y="68"/>
                    </a:lnTo>
                    <a:lnTo>
                      <a:pt x="1610" y="96"/>
                    </a:lnTo>
                    <a:lnTo>
                      <a:pt x="1647" y="130"/>
                    </a:lnTo>
                    <a:lnTo>
                      <a:pt x="1681" y="168"/>
                    </a:lnTo>
                    <a:lnTo>
                      <a:pt x="1710" y="210"/>
                    </a:lnTo>
                    <a:lnTo>
                      <a:pt x="1731" y="255"/>
                    </a:lnTo>
                    <a:lnTo>
                      <a:pt x="1744" y="306"/>
                    </a:lnTo>
                    <a:lnTo>
                      <a:pt x="1749" y="361"/>
                    </a:lnTo>
                    <a:lnTo>
                      <a:pt x="1749" y="1364"/>
                    </a:lnTo>
                    <a:lnTo>
                      <a:pt x="1746" y="1426"/>
                    </a:lnTo>
                    <a:lnTo>
                      <a:pt x="1732" y="1483"/>
                    </a:lnTo>
                    <a:lnTo>
                      <a:pt x="1712" y="1532"/>
                    </a:lnTo>
                    <a:lnTo>
                      <a:pt x="1685" y="1576"/>
                    </a:lnTo>
                    <a:lnTo>
                      <a:pt x="1651" y="1614"/>
                    </a:lnTo>
                    <a:lnTo>
                      <a:pt x="1610" y="1644"/>
                    </a:lnTo>
                    <a:lnTo>
                      <a:pt x="1564" y="1666"/>
                    </a:lnTo>
                    <a:lnTo>
                      <a:pt x="1513" y="1685"/>
                    </a:lnTo>
                    <a:lnTo>
                      <a:pt x="1458" y="1695"/>
                    </a:lnTo>
                    <a:lnTo>
                      <a:pt x="1402" y="1699"/>
                    </a:lnTo>
                    <a:lnTo>
                      <a:pt x="1394" y="1699"/>
                    </a:lnTo>
                    <a:lnTo>
                      <a:pt x="1375" y="1699"/>
                    </a:lnTo>
                    <a:lnTo>
                      <a:pt x="1349" y="1699"/>
                    </a:lnTo>
                    <a:lnTo>
                      <a:pt x="1315" y="1699"/>
                    </a:lnTo>
                    <a:lnTo>
                      <a:pt x="1279" y="1699"/>
                    </a:lnTo>
                    <a:lnTo>
                      <a:pt x="1241" y="1699"/>
                    </a:lnTo>
                    <a:lnTo>
                      <a:pt x="1203" y="1699"/>
                    </a:lnTo>
                    <a:lnTo>
                      <a:pt x="1171" y="1699"/>
                    </a:lnTo>
                    <a:lnTo>
                      <a:pt x="1144" y="1699"/>
                    </a:lnTo>
                    <a:lnTo>
                      <a:pt x="1127" y="1699"/>
                    </a:lnTo>
                    <a:lnTo>
                      <a:pt x="1120" y="1699"/>
                    </a:lnTo>
                    <a:lnTo>
                      <a:pt x="1118" y="1699"/>
                    </a:lnTo>
                    <a:lnTo>
                      <a:pt x="1108" y="1699"/>
                    </a:lnTo>
                    <a:lnTo>
                      <a:pt x="1095" y="1699"/>
                    </a:lnTo>
                    <a:lnTo>
                      <a:pt x="1078" y="1701"/>
                    </a:lnTo>
                    <a:lnTo>
                      <a:pt x="1059" y="1704"/>
                    </a:lnTo>
                    <a:lnTo>
                      <a:pt x="1037" y="1710"/>
                    </a:lnTo>
                    <a:lnTo>
                      <a:pt x="1012" y="1718"/>
                    </a:lnTo>
                    <a:lnTo>
                      <a:pt x="987" y="1727"/>
                    </a:lnTo>
                    <a:lnTo>
                      <a:pt x="963" y="1740"/>
                    </a:lnTo>
                    <a:lnTo>
                      <a:pt x="938" y="1757"/>
                    </a:lnTo>
                    <a:lnTo>
                      <a:pt x="916" y="1778"/>
                    </a:lnTo>
                    <a:lnTo>
                      <a:pt x="895" y="1803"/>
                    </a:lnTo>
                    <a:lnTo>
                      <a:pt x="876" y="1833"/>
                    </a:lnTo>
                    <a:lnTo>
                      <a:pt x="863" y="1867"/>
                    </a:lnTo>
                    <a:lnTo>
                      <a:pt x="853" y="1909"/>
                    </a:lnTo>
                    <a:lnTo>
                      <a:pt x="847" y="1954"/>
                    </a:lnTo>
                    <a:lnTo>
                      <a:pt x="849" y="2007"/>
                    </a:lnTo>
                    <a:lnTo>
                      <a:pt x="866" y="2183"/>
                    </a:lnTo>
                    <a:lnTo>
                      <a:pt x="885" y="2368"/>
                    </a:lnTo>
                    <a:lnTo>
                      <a:pt x="904" y="2561"/>
                    </a:lnTo>
                    <a:lnTo>
                      <a:pt x="923" y="2764"/>
                    </a:lnTo>
                    <a:lnTo>
                      <a:pt x="923" y="2807"/>
                    </a:lnTo>
                    <a:lnTo>
                      <a:pt x="914" y="2851"/>
                    </a:lnTo>
                    <a:lnTo>
                      <a:pt x="897" y="2888"/>
                    </a:lnTo>
                    <a:lnTo>
                      <a:pt x="872" y="2924"/>
                    </a:lnTo>
                    <a:lnTo>
                      <a:pt x="842" y="2953"/>
                    </a:lnTo>
                    <a:lnTo>
                      <a:pt x="806" y="2977"/>
                    </a:lnTo>
                    <a:lnTo>
                      <a:pt x="766" y="2994"/>
                    </a:lnTo>
                    <a:lnTo>
                      <a:pt x="723" y="3002"/>
                    </a:lnTo>
                    <a:lnTo>
                      <a:pt x="702" y="3002"/>
                    </a:lnTo>
                    <a:lnTo>
                      <a:pt x="655" y="2998"/>
                    </a:lnTo>
                    <a:lnTo>
                      <a:pt x="611" y="2983"/>
                    </a:lnTo>
                    <a:lnTo>
                      <a:pt x="571" y="2960"/>
                    </a:lnTo>
                    <a:lnTo>
                      <a:pt x="537" y="2928"/>
                    </a:lnTo>
                    <a:lnTo>
                      <a:pt x="511" y="2892"/>
                    </a:lnTo>
                    <a:lnTo>
                      <a:pt x="492" y="2849"/>
                    </a:lnTo>
                    <a:lnTo>
                      <a:pt x="483" y="2801"/>
                    </a:lnTo>
                    <a:lnTo>
                      <a:pt x="471" y="2652"/>
                    </a:lnTo>
                    <a:lnTo>
                      <a:pt x="460" y="2514"/>
                    </a:lnTo>
                    <a:lnTo>
                      <a:pt x="450" y="2389"/>
                    </a:lnTo>
                    <a:lnTo>
                      <a:pt x="441" y="2274"/>
                    </a:lnTo>
                    <a:lnTo>
                      <a:pt x="435" y="2170"/>
                    </a:lnTo>
                    <a:lnTo>
                      <a:pt x="430" y="2077"/>
                    </a:lnTo>
                    <a:lnTo>
                      <a:pt x="426" y="1992"/>
                    </a:lnTo>
                    <a:lnTo>
                      <a:pt x="422" y="1916"/>
                    </a:lnTo>
                    <a:lnTo>
                      <a:pt x="420" y="1848"/>
                    </a:lnTo>
                    <a:lnTo>
                      <a:pt x="420" y="1788"/>
                    </a:lnTo>
                    <a:lnTo>
                      <a:pt x="418" y="1735"/>
                    </a:lnTo>
                    <a:lnTo>
                      <a:pt x="420" y="1689"/>
                    </a:lnTo>
                    <a:lnTo>
                      <a:pt x="422" y="1649"/>
                    </a:lnTo>
                    <a:lnTo>
                      <a:pt x="424" y="1614"/>
                    </a:lnTo>
                    <a:lnTo>
                      <a:pt x="426" y="1585"/>
                    </a:lnTo>
                    <a:lnTo>
                      <a:pt x="430" y="1559"/>
                    </a:lnTo>
                    <a:lnTo>
                      <a:pt x="433" y="1538"/>
                    </a:lnTo>
                    <a:lnTo>
                      <a:pt x="437" y="1521"/>
                    </a:lnTo>
                    <a:lnTo>
                      <a:pt x="441" y="1506"/>
                    </a:lnTo>
                    <a:lnTo>
                      <a:pt x="445" y="1492"/>
                    </a:lnTo>
                    <a:lnTo>
                      <a:pt x="448" y="1481"/>
                    </a:lnTo>
                    <a:lnTo>
                      <a:pt x="454" y="1470"/>
                    </a:lnTo>
                    <a:lnTo>
                      <a:pt x="458" y="1460"/>
                    </a:lnTo>
                    <a:lnTo>
                      <a:pt x="467" y="1443"/>
                    </a:lnTo>
                    <a:lnTo>
                      <a:pt x="479" y="1426"/>
                    </a:lnTo>
                    <a:lnTo>
                      <a:pt x="494" y="1407"/>
                    </a:lnTo>
                    <a:lnTo>
                      <a:pt x="513" y="1390"/>
                    </a:lnTo>
                    <a:lnTo>
                      <a:pt x="537" y="1371"/>
                    </a:lnTo>
                    <a:lnTo>
                      <a:pt x="568" y="1354"/>
                    </a:lnTo>
                    <a:lnTo>
                      <a:pt x="604" y="1337"/>
                    </a:lnTo>
                    <a:lnTo>
                      <a:pt x="647" y="1322"/>
                    </a:lnTo>
                    <a:lnTo>
                      <a:pt x="700" y="1309"/>
                    </a:lnTo>
                    <a:lnTo>
                      <a:pt x="760" y="1296"/>
                    </a:lnTo>
                    <a:lnTo>
                      <a:pt x="832" y="1286"/>
                    </a:lnTo>
                    <a:lnTo>
                      <a:pt x="916" y="1279"/>
                    </a:lnTo>
                    <a:lnTo>
                      <a:pt x="916" y="984"/>
                    </a:lnTo>
                    <a:lnTo>
                      <a:pt x="868" y="1018"/>
                    </a:lnTo>
                    <a:lnTo>
                      <a:pt x="815" y="1046"/>
                    </a:lnTo>
                    <a:lnTo>
                      <a:pt x="757" y="1071"/>
                    </a:lnTo>
                    <a:lnTo>
                      <a:pt x="694" y="1090"/>
                    </a:lnTo>
                    <a:lnTo>
                      <a:pt x="624" y="1105"/>
                    </a:lnTo>
                    <a:lnTo>
                      <a:pt x="549" y="1114"/>
                    </a:lnTo>
                    <a:lnTo>
                      <a:pt x="466" y="1122"/>
                    </a:lnTo>
                    <a:lnTo>
                      <a:pt x="375" y="1124"/>
                    </a:lnTo>
                    <a:lnTo>
                      <a:pt x="275" y="1122"/>
                    </a:lnTo>
                    <a:lnTo>
                      <a:pt x="163" y="1114"/>
                    </a:lnTo>
                    <a:lnTo>
                      <a:pt x="123" y="1107"/>
                    </a:lnTo>
                    <a:lnTo>
                      <a:pt x="87" y="1091"/>
                    </a:lnTo>
                    <a:lnTo>
                      <a:pt x="57" y="1069"/>
                    </a:lnTo>
                    <a:lnTo>
                      <a:pt x="31" y="1038"/>
                    </a:lnTo>
                    <a:lnTo>
                      <a:pt x="14" y="1004"/>
                    </a:lnTo>
                    <a:lnTo>
                      <a:pt x="2" y="967"/>
                    </a:lnTo>
                    <a:lnTo>
                      <a:pt x="0" y="925"/>
                    </a:lnTo>
                    <a:lnTo>
                      <a:pt x="8" y="885"/>
                    </a:lnTo>
                    <a:lnTo>
                      <a:pt x="25" y="849"/>
                    </a:lnTo>
                    <a:lnTo>
                      <a:pt x="48" y="819"/>
                    </a:lnTo>
                    <a:lnTo>
                      <a:pt x="76" y="793"/>
                    </a:lnTo>
                    <a:lnTo>
                      <a:pt x="112" y="776"/>
                    </a:lnTo>
                    <a:lnTo>
                      <a:pt x="150" y="764"/>
                    </a:lnTo>
                    <a:lnTo>
                      <a:pt x="189" y="762"/>
                    </a:lnTo>
                    <a:lnTo>
                      <a:pt x="280" y="768"/>
                    </a:lnTo>
                    <a:lnTo>
                      <a:pt x="362" y="768"/>
                    </a:lnTo>
                    <a:lnTo>
                      <a:pt x="435" y="762"/>
                    </a:lnTo>
                    <a:lnTo>
                      <a:pt x="501" y="755"/>
                    </a:lnTo>
                    <a:lnTo>
                      <a:pt x="558" y="740"/>
                    </a:lnTo>
                    <a:lnTo>
                      <a:pt x="611" y="723"/>
                    </a:lnTo>
                    <a:lnTo>
                      <a:pt x="656" y="700"/>
                    </a:lnTo>
                    <a:lnTo>
                      <a:pt x="696" y="673"/>
                    </a:lnTo>
                    <a:lnTo>
                      <a:pt x="732" y="643"/>
                    </a:lnTo>
                    <a:lnTo>
                      <a:pt x="764" y="609"/>
                    </a:lnTo>
                    <a:lnTo>
                      <a:pt x="795" y="569"/>
                    </a:lnTo>
                    <a:lnTo>
                      <a:pt x="819" y="528"/>
                    </a:lnTo>
                    <a:lnTo>
                      <a:pt x="844" y="480"/>
                    </a:lnTo>
                    <a:lnTo>
                      <a:pt x="866" y="431"/>
                    </a:lnTo>
                    <a:lnTo>
                      <a:pt x="889" y="378"/>
                    </a:lnTo>
                    <a:lnTo>
                      <a:pt x="912" y="320"/>
                    </a:lnTo>
                    <a:lnTo>
                      <a:pt x="934" y="259"/>
                    </a:lnTo>
                    <a:lnTo>
                      <a:pt x="955" y="214"/>
                    </a:lnTo>
                    <a:lnTo>
                      <a:pt x="982" y="170"/>
                    </a:lnTo>
                    <a:lnTo>
                      <a:pt x="1016" y="132"/>
                    </a:lnTo>
                    <a:lnTo>
                      <a:pt x="1054" y="98"/>
                    </a:lnTo>
                    <a:lnTo>
                      <a:pt x="1095" y="70"/>
                    </a:lnTo>
                    <a:lnTo>
                      <a:pt x="1139" y="45"/>
                    </a:lnTo>
                    <a:lnTo>
                      <a:pt x="1184" y="26"/>
                    </a:lnTo>
                    <a:lnTo>
                      <a:pt x="1229" y="13"/>
                    </a:lnTo>
                    <a:lnTo>
                      <a:pt x="1235" y="11"/>
                    </a:lnTo>
                    <a:lnTo>
                      <a:pt x="1250" y="8"/>
                    </a:lnTo>
                    <a:lnTo>
                      <a:pt x="1271" y="4"/>
                    </a:lnTo>
                    <a:lnTo>
                      <a:pt x="1299" y="0"/>
                    </a:lnTo>
                    <a:lnTo>
                      <a:pt x="132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10128"/>
              <p:cNvSpPr>
                <a:spLocks/>
              </p:cNvSpPr>
              <p:nvPr/>
            </p:nvSpPr>
            <p:spPr bwMode="auto">
              <a:xfrm>
                <a:off x="6755" y="606"/>
                <a:ext cx="614" cy="1338"/>
              </a:xfrm>
              <a:custGeom>
                <a:avLst/>
                <a:gdLst>
                  <a:gd name="T0" fmla="*/ 1059 w 1229"/>
                  <a:gd name="T1" fmla="*/ 0 h 2677"/>
                  <a:gd name="T2" fmla="*/ 1098 w 1229"/>
                  <a:gd name="T3" fmla="*/ 4 h 2677"/>
                  <a:gd name="T4" fmla="*/ 1134 w 1229"/>
                  <a:gd name="T5" fmla="*/ 17 h 2677"/>
                  <a:gd name="T6" fmla="*/ 1164 w 1229"/>
                  <a:gd name="T7" fmla="*/ 38 h 2677"/>
                  <a:gd name="T8" fmla="*/ 1191 w 1229"/>
                  <a:gd name="T9" fmla="*/ 65 h 2677"/>
                  <a:gd name="T10" fmla="*/ 1212 w 1229"/>
                  <a:gd name="T11" fmla="*/ 95 h 2677"/>
                  <a:gd name="T12" fmla="*/ 1225 w 1229"/>
                  <a:gd name="T13" fmla="*/ 131 h 2677"/>
                  <a:gd name="T14" fmla="*/ 1229 w 1229"/>
                  <a:gd name="T15" fmla="*/ 170 h 2677"/>
                  <a:gd name="T16" fmla="*/ 1229 w 1229"/>
                  <a:gd name="T17" fmla="*/ 1648 h 2677"/>
                  <a:gd name="T18" fmla="*/ 1223 w 1229"/>
                  <a:gd name="T19" fmla="*/ 1688 h 2677"/>
                  <a:gd name="T20" fmla="*/ 1210 w 1229"/>
                  <a:gd name="T21" fmla="*/ 1725 h 2677"/>
                  <a:gd name="T22" fmla="*/ 1189 w 1229"/>
                  <a:gd name="T23" fmla="*/ 1758 h 2677"/>
                  <a:gd name="T24" fmla="*/ 1161 w 1229"/>
                  <a:gd name="T25" fmla="*/ 1782 h 2677"/>
                  <a:gd name="T26" fmla="*/ 1161 w 1229"/>
                  <a:gd name="T27" fmla="*/ 2677 h 2677"/>
                  <a:gd name="T28" fmla="*/ 956 w 1229"/>
                  <a:gd name="T29" fmla="*/ 2677 h 2677"/>
                  <a:gd name="T30" fmla="*/ 956 w 1229"/>
                  <a:gd name="T31" fmla="*/ 1818 h 2677"/>
                  <a:gd name="T32" fmla="*/ 346 w 1229"/>
                  <a:gd name="T33" fmla="*/ 1818 h 2677"/>
                  <a:gd name="T34" fmla="*/ 346 w 1229"/>
                  <a:gd name="T35" fmla="*/ 2677 h 2677"/>
                  <a:gd name="T36" fmla="*/ 141 w 1229"/>
                  <a:gd name="T37" fmla="*/ 2677 h 2677"/>
                  <a:gd name="T38" fmla="*/ 141 w 1229"/>
                  <a:gd name="T39" fmla="*/ 1814 h 2677"/>
                  <a:gd name="T40" fmla="*/ 104 w 1229"/>
                  <a:gd name="T41" fmla="*/ 1805 h 2677"/>
                  <a:gd name="T42" fmla="*/ 70 w 1229"/>
                  <a:gd name="T43" fmla="*/ 1784 h 2677"/>
                  <a:gd name="T44" fmla="*/ 41 w 1229"/>
                  <a:gd name="T45" fmla="*/ 1758 h 2677"/>
                  <a:gd name="T46" fmla="*/ 19 w 1229"/>
                  <a:gd name="T47" fmla="*/ 1725 h 2677"/>
                  <a:gd name="T48" fmla="*/ 5 w 1229"/>
                  <a:gd name="T49" fmla="*/ 1689 h 2677"/>
                  <a:gd name="T50" fmla="*/ 0 w 1229"/>
                  <a:gd name="T51" fmla="*/ 1648 h 2677"/>
                  <a:gd name="T52" fmla="*/ 5 w 1229"/>
                  <a:gd name="T53" fmla="*/ 1608 h 2677"/>
                  <a:gd name="T54" fmla="*/ 17 w 1229"/>
                  <a:gd name="T55" fmla="*/ 1574 h 2677"/>
                  <a:gd name="T56" fmla="*/ 37 w 1229"/>
                  <a:gd name="T57" fmla="*/ 1542 h 2677"/>
                  <a:gd name="T58" fmla="*/ 64 w 1229"/>
                  <a:gd name="T59" fmla="*/ 1515 h 2677"/>
                  <a:gd name="T60" fmla="*/ 94 w 1229"/>
                  <a:gd name="T61" fmla="*/ 1495 h 2677"/>
                  <a:gd name="T62" fmla="*/ 130 w 1229"/>
                  <a:gd name="T63" fmla="*/ 1483 h 2677"/>
                  <a:gd name="T64" fmla="*/ 170 w 1229"/>
                  <a:gd name="T65" fmla="*/ 1478 h 2677"/>
                  <a:gd name="T66" fmla="*/ 471 w 1229"/>
                  <a:gd name="T67" fmla="*/ 1478 h 2677"/>
                  <a:gd name="T68" fmla="*/ 537 w 1229"/>
                  <a:gd name="T69" fmla="*/ 1476 h 2677"/>
                  <a:gd name="T70" fmla="*/ 595 w 1229"/>
                  <a:gd name="T71" fmla="*/ 1466 h 2677"/>
                  <a:gd name="T72" fmla="*/ 648 w 1229"/>
                  <a:gd name="T73" fmla="*/ 1453 h 2677"/>
                  <a:gd name="T74" fmla="*/ 694 w 1229"/>
                  <a:gd name="T75" fmla="*/ 1434 h 2677"/>
                  <a:gd name="T76" fmla="*/ 733 w 1229"/>
                  <a:gd name="T77" fmla="*/ 1411 h 2677"/>
                  <a:gd name="T78" fmla="*/ 767 w 1229"/>
                  <a:gd name="T79" fmla="*/ 1387 h 2677"/>
                  <a:gd name="T80" fmla="*/ 796 w 1229"/>
                  <a:gd name="T81" fmla="*/ 1360 h 2677"/>
                  <a:gd name="T82" fmla="*/ 818 w 1229"/>
                  <a:gd name="T83" fmla="*/ 1330 h 2677"/>
                  <a:gd name="T84" fmla="*/ 839 w 1229"/>
                  <a:gd name="T85" fmla="*/ 1300 h 2677"/>
                  <a:gd name="T86" fmla="*/ 854 w 1229"/>
                  <a:gd name="T87" fmla="*/ 1268 h 2677"/>
                  <a:gd name="T88" fmla="*/ 868 w 1229"/>
                  <a:gd name="T89" fmla="*/ 1235 h 2677"/>
                  <a:gd name="T90" fmla="*/ 875 w 1229"/>
                  <a:gd name="T91" fmla="*/ 1205 h 2677"/>
                  <a:gd name="T92" fmla="*/ 883 w 1229"/>
                  <a:gd name="T93" fmla="*/ 1175 h 2677"/>
                  <a:gd name="T94" fmla="*/ 887 w 1229"/>
                  <a:gd name="T95" fmla="*/ 1148 h 2677"/>
                  <a:gd name="T96" fmla="*/ 890 w 1229"/>
                  <a:gd name="T97" fmla="*/ 1122 h 2677"/>
                  <a:gd name="T98" fmla="*/ 890 w 1229"/>
                  <a:gd name="T99" fmla="*/ 1101 h 2677"/>
                  <a:gd name="T100" fmla="*/ 890 w 1229"/>
                  <a:gd name="T101" fmla="*/ 1082 h 2677"/>
                  <a:gd name="T102" fmla="*/ 890 w 1229"/>
                  <a:gd name="T103" fmla="*/ 1069 h 2677"/>
                  <a:gd name="T104" fmla="*/ 890 w 1229"/>
                  <a:gd name="T105" fmla="*/ 1060 h 2677"/>
                  <a:gd name="T106" fmla="*/ 888 w 1229"/>
                  <a:gd name="T107" fmla="*/ 1058 h 2677"/>
                  <a:gd name="T108" fmla="*/ 888 w 1229"/>
                  <a:gd name="T109" fmla="*/ 170 h 2677"/>
                  <a:gd name="T110" fmla="*/ 894 w 1229"/>
                  <a:gd name="T111" fmla="*/ 131 h 2677"/>
                  <a:gd name="T112" fmla="*/ 907 w 1229"/>
                  <a:gd name="T113" fmla="*/ 95 h 2677"/>
                  <a:gd name="T114" fmla="*/ 926 w 1229"/>
                  <a:gd name="T115" fmla="*/ 65 h 2677"/>
                  <a:gd name="T116" fmla="*/ 953 w 1229"/>
                  <a:gd name="T117" fmla="*/ 38 h 2677"/>
                  <a:gd name="T118" fmla="*/ 985 w 1229"/>
                  <a:gd name="T119" fmla="*/ 17 h 2677"/>
                  <a:gd name="T120" fmla="*/ 1021 w 1229"/>
                  <a:gd name="T121" fmla="*/ 4 h 2677"/>
                  <a:gd name="T122" fmla="*/ 1059 w 1229"/>
                  <a:gd name="T123" fmla="*/ 0 h 2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29" h="2677">
                    <a:moveTo>
                      <a:pt x="1059" y="0"/>
                    </a:moveTo>
                    <a:lnTo>
                      <a:pt x="1098" y="4"/>
                    </a:lnTo>
                    <a:lnTo>
                      <a:pt x="1134" y="17"/>
                    </a:lnTo>
                    <a:lnTo>
                      <a:pt x="1164" y="38"/>
                    </a:lnTo>
                    <a:lnTo>
                      <a:pt x="1191" y="65"/>
                    </a:lnTo>
                    <a:lnTo>
                      <a:pt x="1212" y="95"/>
                    </a:lnTo>
                    <a:lnTo>
                      <a:pt x="1225" y="131"/>
                    </a:lnTo>
                    <a:lnTo>
                      <a:pt x="1229" y="170"/>
                    </a:lnTo>
                    <a:lnTo>
                      <a:pt x="1229" y="1648"/>
                    </a:lnTo>
                    <a:lnTo>
                      <a:pt x="1223" y="1688"/>
                    </a:lnTo>
                    <a:lnTo>
                      <a:pt x="1210" y="1725"/>
                    </a:lnTo>
                    <a:lnTo>
                      <a:pt x="1189" y="1758"/>
                    </a:lnTo>
                    <a:lnTo>
                      <a:pt x="1161" y="1782"/>
                    </a:lnTo>
                    <a:lnTo>
                      <a:pt x="1161" y="2677"/>
                    </a:lnTo>
                    <a:lnTo>
                      <a:pt x="956" y="2677"/>
                    </a:lnTo>
                    <a:lnTo>
                      <a:pt x="956" y="1818"/>
                    </a:lnTo>
                    <a:lnTo>
                      <a:pt x="346" y="1818"/>
                    </a:lnTo>
                    <a:lnTo>
                      <a:pt x="346" y="2677"/>
                    </a:lnTo>
                    <a:lnTo>
                      <a:pt x="141" y="2677"/>
                    </a:lnTo>
                    <a:lnTo>
                      <a:pt x="141" y="1814"/>
                    </a:lnTo>
                    <a:lnTo>
                      <a:pt x="104" y="1805"/>
                    </a:lnTo>
                    <a:lnTo>
                      <a:pt x="70" y="1784"/>
                    </a:lnTo>
                    <a:lnTo>
                      <a:pt x="41" y="1758"/>
                    </a:lnTo>
                    <a:lnTo>
                      <a:pt x="19" y="1725"/>
                    </a:lnTo>
                    <a:lnTo>
                      <a:pt x="5" y="1689"/>
                    </a:lnTo>
                    <a:lnTo>
                      <a:pt x="0" y="1648"/>
                    </a:lnTo>
                    <a:lnTo>
                      <a:pt x="5" y="1608"/>
                    </a:lnTo>
                    <a:lnTo>
                      <a:pt x="17" y="1574"/>
                    </a:lnTo>
                    <a:lnTo>
                      <a:pt x="37" y="1542"/>
                    </a:lnTo>
                    <a:lnTo>
                      <a:pt x="64" y="1515"/>
                    </a:lnTo>
                    <a:lnTo>
                      <a:pt x="94" y="1495"/>
                    </a:lnTo>
                    <a:lnTo>
                      <a:pt x="130" y="1483"/>
                    </a:lnTo>
                    <a:lnTo>
                      <a:pt x="170" y="1478"/>
                    </a:lnTo>
                    <a:lnTo>
                      <a:pt x="471" y="1478"/>
                    </a:lnTo>
                    <a:lnTo>
                      <a:pt x="537" y="1476"/>
                    </a:lnTo>
                    <a:lnTo>
                      <a:pt x="595" y="1466"/>
                    </a:lnTo>
                    <a:lnTo>
                      <a:pt x="648" y="1453"/>
                    </a:lnTo>
                    <a:lnTo>
                      <a:pt x="694" y="1434"/>
                    </a:lnTo>
                    <a:lnTo>
                      <a:pt x="733" y="1411"/>
                    </a:lnTo>
                    <a:lnTo>
                      <a:pt x="767" y="1387"/>
                    </a:lnTo>
                    <a:lnTo>
                      <a:pt x="796" y="1360"/>
                    </a:lnTo>
                    <a:lnTo>
                      <a:pt x="818" y="1330"/>
                    </a:lnTo>
                    <a:lnTo>
                      <a:pt x="839" y="1300"/>
                    </a:lnTo>
                    <a:lnTo>
                      <a:pt x="854" y="1268"/>
                    </a:lnTo>
                    <a:lnTo>
                      <a:pt x="868" y="1235"/>
                    </a:lnTo>
                    <a:lnTo>
                      <a:pt x="875" y="1205"/>
                    </a:lnTo>
                    <a:lnTo>
                      <a:pt x="883" y="1175"/>
                    </a:lnTo>
                    <a:lnTo>
                      <a:pt x="887" y="1148"/>
                    </a:lnTo>
                    <a:lnTo>
                      <a:pt x="890" y="1122"/>
                    </a:lnTo>
                    <a:lnTo>
                      <a:pt x="890" y="1101"/>
                    </a:lnTo>
                    <a:lnTo>
                      <a:pt x="890" y="1082"/>
                    </a:lnTo>
                    <a:lnTo>
                      <a:pt x="890" y="1069"/>
                    </a:lnTo>
                    <a:lnTo>
                      <a:pt x="890" y="1060"/>
                    </a:lnTo>
                    <a:lnTo>
                      <a:pt x="888" y="1058"/>
                    </a:lnTo>
                    <a:lnTo>
                      <a:pt x="888" y="170"/>
                    </a:lnTo>
                    <a:lnTo>
                      <a:pt x="894" y="131"/>
                    </a:lnTo>
                    <a:lnTo>
                      <a:pt x="907" y="95"/>
                    </a:lnTo>
                    <a:lnTo>
                      <a:pt x="926" y="65"/>
                    </a:lnTo>
                    <a:lnTo>
                      <a:pt x="953" y="38"/>
                    </a:lnTo>
                    <a:lnTo>
                      <a:pt x="985" y="17"/>
                    </a:lnTo>
                    <a:lnTo>
                      <a:pt x="1021" y="4"/>
                    </a:lnTo>
                    <a:lnTo>
                      <a:pt x="105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68" name="TextBox 10142"/>
          <p:cNvSpPr txBox="1"/>
          <p:nvPr/>
        </p:nvSpPr>
        <p:spPr>
          <a:xfrm>
            <a:off x="2831093" y="1599989"/>
            <a:ext cx="724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150" dirty="0" err="1">
                <a:solidFill>
                  <a:schemeClr val="accent1"/>
                </a:solidFill>
              </a:rPr>
              <a:t>Elección</a:t>
            </a:r>
            <a:r>
              <a:rPr lang="en-US" sz="2400" b="1" spc="-150" dirty="0">
                <a:solidFill>
                  <a:schemeClr val="accent1"/>
                </a:solidFill>
              </a:rPr>
              <a:t> de </a:t>
            </a:r>
            <a:r>
              <a:rPr lang="en-US" sz="2400" b="1" spc="-150" dirty="0" err="1">
                <a:solidFill>
                  <a:schemeClr val="accent1"/>
                </a:solidFill>
              </a:rPr>
              <a:t>una</a:t>
            </a:r>
            <a:r>
              <a:rPr lang="en-US" sz="2400" b="1" spc="-150" dirty="0">
                <a:solidFill>
                  <a:schemeClr val="accent1"/>
                </a:solidFill>
              </a:rPr>
              <a:t> </a:t>
            </a:r>
            <a:r>
              <a:rPr lang="en-US" sz="2400" b="1" spc="-150" dirty="0" err="1">
                <a:solidFill>
                  <a:schemeClr val="accent1"/>
                </a:solidFill>
              </a:rPr>
              <a:t>herramienta</a:t>
            </a:r>
            <a:r>
              <a:rPr lang="en-US" sz="2400" b="1" spc="-150" dirty="0">
                <a:solidFill>
                  <a:schemeClr val="accent1"/>
                </a:solidFill>
              </a:rPr>
              <a:t> de </a:t>
            </a:r>
            <a:r>
              <a:rPr lang="en-US" sz="2400" b="1" spc="-150" dirty="0" err="1">
                <a:solidFill>
                  <a:schemeClr val="accent1"/>
                </a:solidFill>
              </a:rPr>
              <a:t>administración</a:t>
            </a:r>
            <a:r>
              <a:rPr lang="en-US" sz="2400" b="1" spc="-150" dirty="0">
                <a:solidFill>
                  <a:schemeClr val="accent1"/>
                </a:solidFill>
              </a:rPr>
              <a:t> </a:t>
            </a:r>
            <a:r>
              <a:rPr lang="en-US" sz="2400" b="1" spc="-150" dirty="0" err="1">
                <a:solidFill>
                  <a:schemeClr val="accent1"/>
                </a:solidFill>
              </a:rPr>
              <a:t>electrónica</a:t>
            </a:r>
            <a:r>
              <a:rPr lang="en-US" sz="2400" b="1" spc="-150" dirty="0">
                <a:solidFill>
                  <a:schemeClr val="accent1"/>
                </a:solidFill>
              </a:rPr>
              <a:t>:</a:t>
            </a:r>
          </a:p>
        </p:txBody>
      </p:sp>
      <p:grpSp>
        <p:nvGrpSpPr>
          <p:cNvPr id="70" name="Group 290"/>
          <p:cNvGrpSpPr/>
          <p:nvPr/>
        </p:nvGrpSpPr>
        <p:grpSpPr>
          <a:xfrm>
            <a:off x="2316116" y="2253067"/>
            <a:ext cx="1962270" cy="749985"/>
            <a:chOff x="8945633" y="22034"/>
            <a:chExt cx="404474" cy="749985"/>
          </a:xfrm>
        </p:grpSpPr>
        <p:sp>
          <p:nvSpPr>
            <p:cNvPr id="71" name="Right Triangle 291"/>
            <p:cNvSpPr/>
            <p:nvPr/>
          </p:nvSpPr>
          <p:spPr>
            <a:xfrm flipH="1" flipV="1">
              <a:off x="8967666" y="535577"/>
              <a:ext cx="91862" cy="236442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2" name="Rectangle 292"/>
            <p:cNvSpPr/>
            <p:nvPr/>
          </p:nvSpPr>
          <p:spPr>
            <a:xfrm>
              <a:off x="8945633" y="22034"/>
              <a:ext cx="404474" cy="5288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b="1" dirty="0"/>
                <a:t>Fácil implantación</a:t>
              </a:r>
              <a:endParaRPr lang="en-US" b="1" dirty="0"/>
            </a:p>
          </p:txBody>
        </p:sp>
      </p:grpSp>
      <p:grpSp>
        <p:nvGrpSpPr>
          <p:cNvPr id="73" name="Group 278"/>
          <p:cNvGrpSpPr/>
          <p:nvPr/>
        </p:nvGrpSpPr>
        <p:grpSpPr>
          <a:xfrm>
            <a:off x="4490659" y="2274341"/>
            <a:ext cx="2690317" cy="749985"/>
            <a:chOff x="8945633" y="22034"/>
            <a:chExt cx="875170" cy="749985"/>
          </a:xfrm>
        </p:grpSpPr>
        <p:sp>
          <p:nvSpPr>
            <p:cNvPr id="74" name="Right Triangle 279"/>
            <p:cNvSpPr/>
            <p:nvPr/>
          </p:nvSpPr>
          <p:spPr>
            <a:xfrm flipH="1" flipV="1">
              <a:off x="8967666" y="535577"/>
              <a:ext cx="91862" cy="236442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5" name="Rectangle 280"/>
            <p:cNvSpPr/>
            <p:nvPr/>
          </p:nvSpPr>
          <p:spPr>
            <a:xfrm>
              <a:off x="8945633" y="22034"/>
              <a:ext cx="875170" cy="52881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b="1" dirty="0"/>
                <a:t>Cumplimiento normativo</a:t>
              </a:r>
              <a:endParaRPr lang="en-US" b="1" dirty="0"/>
            </a:p>
          </p:txBody>
        </p:sp>
      </p:grpSp>
      <p:grpSp>
        <p:nvGrpSpPr>
          <p:cNvPr id="76" name="Group 287"/>
          <p:cNvGrpSpPr/>
          <p:nvPr/>
        </p:nvGrpSpPr>
        <p:grpSpPr>
          <a:xfrm>
            <a:off x="7391492" y="2271817"/>
            <a:ext cx="2239069" cy="749985"/>
            <a:chOff x="8945633" y="22034"/>
            <a:chExt cx="875170" cy="749985"/>
          </a:xfrm>
        </p:grpSpPr>
        <p:sp>
          <p:nvSpPr>
            <p:cNvPr id="77" name="Right Triangle 288"/>
            <p:cNvSpPr/>
            <p:nvPr/>
          </p:nvSpPr>
          <p:spPr>
            <a:xfrm flipH="1" flipV="1">
              <a:off x="8967666" y="535577"/>
              <a:ext cx="91862" cy="236442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8" name="Rectangle 289"/>
            <p:cNvSpPr/>
            <p:nvPr/>
          </p:nvSpPr>
          <p:spPr>
            <a:xfrm>
              <a:off x="8945633" y="22034"/>
              <a:ext cx="875170" cy="52881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b="1" dirty="0"/>
                <a:t>Fácil manejo</a:t>
              </a:r>
              <a:endParaRPr lang="en-US" b="1" dirty="0"/>
            </a:p>
          </p:txBody>
        </p:sp>
      </p:grpSp>
      <p:grpSp>
        <p:nvGrpSpPr>
          <p:cNvPr id="79" name="Group 287"/>
          <p:cNvGrpSpPr/>
          <p:nvPr/>
        </p:nvGrpSpPr>
        <p:grpSpPr>
          <a:xfrm>
            <a:off x="2325940" y="3196005"/>
            <a:ext cx="3026236" cy="749985"/>
            <a:chOff x="8945633" y="22034"/>
            <a:chExt cx="875170" cy="749985"/>
          </a:xfrm>
        </p:grpSpPr>
        <p:sp>
          <p:nvSpPr>
            <p:cNvPr id="80" name="Right Triangle 288"/>
            <p:cNvSpPr/>
            <p:nvPr/>
          </p:nvSpPr>
          <p:spPr>
            <a:xfrm flipH="1" flipV="1">
              <a:off x="8967666" y="535577"/>
              <a:ext cx="91862" cy="236442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1" name="Rectangle 289"/>
            <p:cNvSpPr/>
            <p:nvPr/>
          </p:nvSpPr>
          <p:spPr>
            <a:xfrm>
              <a:off x="8945633" y="22034"/>
              <a:ext cx="875170" cy="52881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b="1" dirty="0"/>
                <a:t>No dependencia informática</a:t>
              </a:r>
              <a:endParaRPr lang="en-US" b="1" dirty="0"/>
            </a:p>
          </p:txBody>
        </p:sp>
      </p:grpSp>
      <p:grpSp>
        <p:nvGrpSpPr>
          <p:cNvPr id="82" name="Group 290"/>
          <p:cNvGrpSpPr/>
          <p:nvPr/>
        </p:nvGrpSpPr>
        <p:grpSpPr>
          <a:xfrm>
            <a:off x="5505329" y="3210811"/>
            <a:ext cx="2229321" cy="749985"/>
            <a:chOff x="8945633" y="22034"/>
            <a:chExt cx="404474" cy="749985"/>
          </a:xfrm>
        </p:grpSpPr>
        <p:sp>
          <p:nvSpPr>
            <p:cNvPr id="83" name="Right Triangle 291"/>
            <p:cNvSpPr/>
            <p:nvPr/>
          </p:nvSpPr>
          <p:spPr>
            <a:xfrm flipH="1" flipV="1">
              <a:off x="8967666" y="535577"/>
              <a:ext cx="91862" cy="236442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4" name="Rectangle 292"/>
            <p:cNvSpPr/>
            <p:nvPr/>
          </p:nvSpPr>
          <p:spPr>
            <a:xfrm>
              <a:off x="8945633" y="22034"/>
              <a:ext cx="404474" cy="5288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b="1" dirty="0"/>
                <a:t>Integrable con la AGE</a:t>
              </a:r>
              <a:endParaRPr lang="en-US" b="1" dirty="0"/>
            </a:p>
          </p:txBody>
        </p:sp>
      </p:grpSp>
      <p:grpSp>
        <p:nvGrpSpPr>
          <p:cNvPr id="88" name="Group 278"/>
          <p:cNvGrpSpPr/>
          <p:nvPr/>
        </p:nvGrpSpPr>
        <p:grpSpPr>
          <a:xfrm>
            <a:off x="7793372" y="3206918"/>
            <a:ext cx="1845578" cy="749985"/>
            <a:chOff x="8945633" y="22034"/>
            <a:chExt cx="875170" cy="749985"/>
          </a:xfrm>
        </p:grpSpPr>
        <p:sp>
          <p:nvSpPr>
            <p:cNvPr id="89" name="Right Triangle 279"/>
            <p:cNvSpPr/>
            <p:nvPr/>
          </p:nvSpPr>
          <p:spPr>
            <a:xfrm flipH="1" flipV="1">
              <a:off x="8967666" y="535577"/>
              <a:ext cx="91862" cy="236442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0" name="Rectangle 280"/>
            <p:cNvSpPr/>
            <p:nvPr/>
          </p:nvSpPr>
          <p:spPr>
            <a:xfrm>
              <a:off x="8945633" y="22034"/>
              <a:ext cx="875170" cy="52881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b="1" dirty="0"/>
                <a:t>Interoperabilidad</a:t>
              </a:r>
              <a:endParaRPr lang="en-US" b="1" dirty="0"/>
            </a:p>
          </p:txBody>
        </p:sp>
      </p:grpSp>
      <p:grpSp>
        <p:nvGrpSpPr>
          <p:cNvPr id="91" name="Group 131"/>
          <p:cNvGrpSpPr/>
          <p:nvPr/>
        </p:nvGrpSpPr>
        <p:grpSpPr>
          <a:xfrm>
            <a:off x="2363370" y="4477719"/>
            <a:ext cx="7400898" cy="969116"/>
            <a:chOff x="517793" y="2120413"/>
            <a:chExt cx="3478751" cy="969116"/>
          </a:xfrm>
        </p:grpSpPr>
        <p:sp>
          <p:nvSpPr>
            <p:cNvPr id="92" name="Rectangle 48"/>
            <p:cNvSpPr/>
            <p:nvPr/>
          </p:nvSpPr>
          <p:spPr>
            <a:xfrm>
              <a:off x="517793" y="2120413"/>
              <a:ext cx="3478751" cy="96911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TextBox 7"/>
            <p:cNvSpPr txBox="1"/>
            <p:nvPr/>
          </p:nvSpPr>
          <p:spPr>
            <a:xfrm>
              <a:off x="517793" y="2189472"/>
              <a:ext cx="3297607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4800" b="1" spc="-300" dirty="0" err="1">
                  <a:solidFill>
                    <a:schemeClr val="bg1"/>
                  </a:solidFill>
                </a:rPr>
                <a:t>Planificación</a:t>
              </a:r>
              <a:r>
                <a:rPr lang="en-US" sz="4800" b="1" spc="-300" dirty="0">
                  <a:solidFill>
                    <a:schemeClr val="bg1"/>
                  </a:solidFill>
                </a:rPr>
                <a:t> y </a:t>
              </a:r>
              <a:r>
                <a:rPr lang="en-US" sz="4800" b="1" spc="-300" dirty="0" err="1">
                  <a:solidFill>
                    <a:schemeClr val="bg1"/>
                  </a:solidFill>
                </a:rPr>
                <a:t>Formación</a:t>
              </a:r>
              <a:endParaRPr lang="en-US" sz="4800" b="1" spc="-300" dirty="0">
                <a:solidFill>
                  <a:schemeClr val="bg1"/>
                </a:solidFill>
              </a:endParaRPr>
            </a:p>
          </p:txBody>
        </p:sp>
      </p:grpSp>
      <p:sp>
        <p:nvSpPr>
          <p:cNvPr id="94" name="Rectangle 1"/>
          <p:cNvSpPr/>
          <p:nvPr/>
        </p:nvSpPr>
        <p:spPr>
          <a:xfrm>
            <a:off x="2363937" y="5512909"/>
            <a:ext cx="7426015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s-ES" sz="2400" b="1" spc="-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Formación, concienciación y superación del miedo al cambio de Alcaldes, Secretarios y personal de los Ayuntamientos.</a:t>
            </a:r>
          </a:p>
        </p:txBody>
      </p:sp>
      <p:pic>
        <p:nvPicPr>
          <p:cNvPr id="95" name="94 Imagen" descr="Captur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559" y="4739126"/>
            <a:ext cx="1881712" cy="1228815"/>
          </a:xfrm>
          <a:prstGeom prst="rect">
            <a:avLst/>
          </a:prstGeom>
        </p:spPr>
      </p:pic>
      <p:pic>
        <p:nvPicPr>
          <p:cNvPr id="96" name="95 Imagen" descr="Captur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24844" y="4570769"/>
            <a:ext cx="1575392" cy="1485021"/>
          </a:xfrm>
          <a:prstGeom prst="rect">
            <a:avLst/>
          </a:prstGeom>
        </p:spPr>
      </p:pic>
      <p:sp>
        <p:nvSpPr>
          <p:cNvPr id="97" name="Rounded Rectangle 13">
            <a:hlinkClick r:id="rId4"/>
          </p:cNvPr>
          <p:cNvSpPr/>
          <p:nvPr/>
        </p:nvSpPr>
        <p:spPr>
          <a:xfrm>
            <a:off x="6786769" y="1158663"/>
            <a:ext cx="1680519" cy="28404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preCOVID19</a:t>
            </a:r>
            <a:endParaRPr kumimoji="0" lang="es-UY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3354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Rectangle 304"/>
          <p:cNvSpPr/>
          <p:nvPr/>
        </p:nvSpPr>
        <p:spPr>
          <a:xfrm>
            <a:off x="7189365" y="1233181"/>
            <a:ext cx="5002635" cy="5633207"/>
          </a:xfrm>
          <a:prstGeom prst="rect">
            <a:avLst/>
          </a:prstGeom>
          <a:solidFill>
            <a:schemeClr val="tx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iamond 3"/>
          <p:cNvSpPr/>
          <p:nvPr/>
        </p:nvSpPr>
        <p:spPr>
          <a:xfrm>
            <a:off x="9331287" y="-2038121"/>
            <a:ext cx="4836405" cy="4076241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Flowchart: Process 19"/>
          <p:cNvSpPr/>
          <p:nvPr/>
        </p:nvSpPr>
        <p:spPr>
          <a:xfrm>
            <a:off x="463063" y="962038"/>
            <a:ext cx="1402801" cy="112923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TextBox 4"/>
          <p:cNvSpPr txBox="1"/>
          <p:nvPr/>
        </p:nvSpPr>
        <p:spPr>
          <a:xfrm>
            <a:off x="356288" y="335661"/>
            <a:ext cx="9106494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400" b="1" spc="-300" dirty="0">
                <a:solidFill>
                  <a:schemeClr val="accent2"/>
                </a:solidFill>
              </a:rPr>
              <a:t>La </a:t>
            </a:r>
            <a:r>
              <a:rPr lang="en-US" sz="4400" b="1" spc="-300" dirty="0" err="1">
                <a:solidFill>
                  <a:schemeClr val="accent2"/>
                </a:solidFill>
              </a:rPr>
              <a:t>herramienta</a:t>
            </a:r>
            <a:r>
              <a:rPr lang="en-US" sz="4400" b="1" spc="-300" dirty="0">
                <a:solidFill>
                  <a:schemeClr val="accent2"/>
                </a:solidFill>
              </a:rPr>
              <a:t> de </a:t>
            </a:r>
            <a:r>
              <a:rPr lang="en-US" sz="4400" b="1" spc="-300" dirty="0" err="1">
                <a:solidFill>
                  <a:schemeClr val="accent2"/>
                </a:solidFill>
              </a:rPr>
              <a:t>Administración</a:t>
            </a:r>
            <a:r>
              <a:rPr lang="en-US" sz="4400" b="1" spc="-300" dirty="0">
                <a:solidFill>
                  <a:schemeClr val="accent2"/>
                </a:solidFill>
              </a:rPr>
              <a:t> </a:t>
            </a:r>
            <a:r>
              <a:rPr lang="en-US" sz="4400" b="1" spc="-300" dirty="0" err="1">
                <a:solidFill>
                  <a:schemeClr val="accent2"/>
                </a:solidFill>
              </a:rPr>
              <a:t>Electrónica</a:t>
            </a:r>
            <a:endParaRPr lang="en-US" sz="4400" b="1" spc="-300" dirty="0">
              <a:solidFill>
                <a:schemeClr val="accent2"/>
              </a:solidFill>
            </a:endParaRPr>
          </a:p>
        </p:txBody>
      </p:sp>
      <p:pic>
        <p:nvPicPr>
          <p:cNvPr id="1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189" y="1403823"/>
            <a:ext cx="3260161" cy="1146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0469" y="2648150"/>
            <a:ext cx="3237805" cy="967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8488" y="3742756"/>
            <a:ext cx="3240430" cy="1336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" name="140 Imagen" descr="Captur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00424" y="5198450"/>
            <a:ext cx="3289959" cy="1311712"/>
          </a:xfrm>
          <a:prstGeom prst="rect">
            <a:avLst/>
          </a:prstGeom>
        </p:spPr>
      </p:pic>
      <p:sp>
        <p:nvSpPr>
          <p:cNvPr id="143" name="TextBox 10133"/>
          <p:cNvSpPr txBox="1"/>
          <p:nvPr/>
        </p:nvSpPr>
        <p:spPr>
          <a:xfrm rot="16200000">
            <a:off x="9534283" y="4091084"/>
            <a:ext cx="3899202" cy="23618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891000"/>
              </a:avLst>
            </a:prstTxWarp>
            <a:spAutoFit/>
          </a:bodyPr>
          <a:lstStyle/>
          <a:p>
            <a:pPr algn="ctr"/>
            <a:r>
              <a:rPr lang="en-US" sz="4800" b="1" spc="-150" dirty="0" err="1">
                <a:solidFill>
                  <a:schemeClr val="bg1"/>
                </a:solidFill>
              </a:rPr>
              <a:t>formaciones</a:t>
            </a:r>
            <a:endParaRPr lang="en-US" sz="4800" b="1" spc="-150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444" y="1181885"/>
            <a:ext cx="6570807" cy="5620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" name="Rounded Rectangle 13">
            <a:hlinkClick r:id="rId7"/>
          </p:cNvPr>
          <p:cNvSpPr/>
          <p:nvPr/>
        </p:nvSpPr>
        <p:spPr>
          <a:xfrm>
            <a:off x="453081" y="1158663"/>
            <a:ext cx="1680519" cy="28404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preCOVID19</a:t>
            </a:r>
            <a:endParaRPr kumimoji="0" lang="es-UY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9286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5" name="Rectangle 6"/>
          <p:cNvSpPr/>
          <p:nvPr/>
        </p:nvSpPr>
        <p:spPr>
          <a:xfrm rot="5400000" flipH="1">
            <a:off x="8517875" y="3150824"/>
            <a:ext cx="490251" cy="6946134"/>
          </a:xfrm>
          <a:custGeom>
            <a:avLst/>
            <a:gdLst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5122843 w 5122843"/>
              <a:gd name="connsiteY2" fmla="*/ 3723701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649118 w 5122843"/>
              <a:gd name="connsiteY2" fmla="*/ 3294044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239691 w 5122843"/>
              <a:gd name="connsiteY2" fmla="*/ 2774026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369510 w 5122843"/>
              <a:gd name="connsiteY2" fmla="*/ 3026481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069929 w 5122843"/>
              <a:gd name="connsiteY2" fmla="*/ 2535970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4813275"/>
              <a:gd name="connsiteY0" fmla="*/ 5982 h 3729683"/>
              <a:gd name="connsiteX1" fmla="*/ 4813275 w 4813275"/>
              <a:gd name="connsiteY1" fmla="*/ 0 h 3729683"/>
              <a:gd name="connsiteX2" fmla="*/ 4069929 w 4813275"/>
              <a:gd name="connsiteY2" fmla="*/ 2541952 h 3729683"/>
              <a:gd name="connsiteX3" fmla="*/ 0 w 4813275"/>
              <a:gd name="connsiteY3" fmla="*/ 3729683 h 3729683"/>
              <a:gd name="connsiteX4" fmla="*/ 0 w 4813275"/>
              <a:gd name="connsiteY4" fmla="*/ 5982 h 3729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3275" h="3729683">
                <a:moveTo>
                  <a:pt x="0" y="5982"/>
                </a:moveTo>
                <a:lnTo>
                  <a:pt x="4813275" y="0"/>
                </a:lnTo>
                <a:lnTo>
                  <a:pt x="4069929" y="2541952"/>
                </a:lnTo>
                <a:lnTo>
                  <a:pt x="0" y="3729683"/>
                </a:lnTo>
                <a:lnTo>
                  <a:pt x="0" y="59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13" name="Pentagon 10112"/>
          <p:cNvSpPr/>
          <p:nvPr/>
        </p:nvSpPr>
        <p:spPr>
          <a:xfrm>
            <a:off x="-352540" y="5993176"/>
            <a:ext cx="2368627" cy="1740665"/>
          </a:xfrm>
          <a:prstGeom prst="homePlate">
            <a:avLst>
              <a:gd name="adj" fmla="val 993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ight Triangle 58"/>
          <p:cNvSpPr/>
          <p:nvPr/>
        </p:nvSpPr>
        <p:spPr>
          <a:xfrm rot="5400000">
            <a:off x="3021944" y="-3021943"/>
            <a:ext cx="698502" cy="6742389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lowchart: Process 19"/>
          <p:cNvSpPr/>
          <p:nvPr/>
        </p:nvSpPr>
        <p:spPr>
          <a:xfrm>
            <a:off x="586631" y="1357454"/>
            <a:ext cx="1402801" cy="112923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4"/>
          <p:cNvSpPr txBox="1"/>
          <p:nvPr/>
        </p:nvSpPr>
        <p:spPr>
          <a:xfrm>
            <a:off x="479855" y="731077"/>
            <a:ext cx="1124258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400" b="1" spc="-300" dirty="0" err="1">
                <a:solidFill>
                  <a:schemeClr val="accent2"/>
                </a:solidFill>
              </a:rPr>
              <a:t>Formación</a:t>
            </a:r>
            <a:r>
              <a:rPr lang="en-US" sz="4400" b="1" spc="-300" dirty="0">
                <a:solidFill>
                  <a:schemeClr val="accent2"/>
                </a:solidFill>
              </a:rPr>
              <a:t>, </a:t>
            </a:r>
            <a:r>
              <a:rPr lang="en-US" sz="4400" b="1" spc="-300" dirty="0" err="1">
                <a:solidFill>
                  <a:schemeClr val="accent2"/>
                </a:solidFill>
              </a:rPr>
              <a:t>difusión</a:t>
            </a:r>
            <a:r>
              <a:rPr lang="en-US" sz="4400" b="1" spc="-300" dirty="0">
                <a:solidFill>
                  <a:schemeClr val="accent2"/>
                </a:solidFill>
              </a:rPr>
              <a:t> y </a:t>
            </a:r>
            <a:r>
              <a:rPr lang="en-US" sz="4400" b="1" spc="-300" dirty="0" err="1">
                <a:solidFill>
                  <a:schemeClr val="accent2"/>
                </a:solidFill>
              </a:rPr>
              <a:t>comunicación</a:t>
            </a:r>
            <a:r>
              <a:rPr lang="en-US" sz="4400" b="1" spc="-300" dirty="0">
                <a:solidFill>
                  <a:schemeClr val="accent2"/>
                </a:solidFill>
              </a:rPr>
              <a:t> al </a:t>
            </a:r>
            <a:r>
              <a:rPr lang="en-US" sz="4400" b="1" spc="-300" dirty="0" err="1">
                <a:solidFill>
                  <a:schemeClr val="accent2"/>
                </a:solidFill>
              </a:rPr>
              <a:t>ciudadano</a:t>
            </a:r>
            <a:endParaRPr lang="en-US" sz="4400" b="1" spc="-300" dirty="0">
              <a:solidFill>
                <a:schemeClr val="accent2"/>
              </a:solidFill>
            </a:endParaRPr>
          </a:p>
        </p:txBody>
      </p:sp>
      <p:sp>
        <p:nvSpPr>
          <p:cNvPr id="70" name="Rounded Rectangle 13">
            <a:hlinkClick r:id="rId2"/>
          </p:cNvPr>
          <p:cNvSpPr/>
          <p:nvPr/>
        </p:nvSpPr>
        <p:spPr>
          <a:xfrm>
            <a:off x="10330248" y="1013254"/>
            <a:ext cx="1680519" cy="28404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preCOVID19</a:t>
            </a:r>
            <a:endParaRPr kumimoji="0" lang="es-UY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1" name="70 Imagen" descr="Captur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6562" y="2050549"/>
            <a:ext cx="3629539" cy="1727660"/>
          </a:xfrm>
          <a:prstGeom prst="rect">
            <a:avLst/>
          </a:prstGeom>
        </p:spPr>
      </p:pic>
      <p:pic>
        <p:nvPicPr>
          <p:cNvPr id="72" name="71 Imagen" descr="Captur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6562" y="3867572"/>
            <a:ext cx="3632887" cy="2020944"/>
          </a:xfrm>
          <a:prstGeom prst="rect">
            <a:avLst/>
          </a:prstGeom>
        </p:spPr>
      </p:pic>
      <p:pic>
        <p:nvPicPr>
          <p:cNvPr id="73" name="72 Imagen" descr="Captur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50162" y="2036554"/>
            <a:ext cx="1757487" cy="4269520"/>
          </a:xfrm>
          <a:prstGeom prst="rect">
            <a:avLst/>
          </a:prstGeom>
        </p:spPr>
      </p:pic>
      <p:pic>
        <p:nvPicPr>
          <p:cNvPr id="74" name="73 Imagen" descr="Captur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14598" y="2018272"/>
            <a:ext cx="2932292" cy="3888259"/>
          </a:xfrm>
          <a:prstGeom prst="rect">
            <a:avLst/>
          </a:prstGeom>
        </p:spPr>
      </p:pic>
      <p:pic>
        <p:nvPicPr>
          <p:cNvPr id="75" name="74 Imagen" descr="Captur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35112" y="1696568"/>
            <a:ext cx="2749250" cy="1363914"/>
          </a:xfrm>
          <a:prstGeom prst="rect">
            <a:avLst/>
          </a:prstGeom>
        </p:spPr>
      </p:pic>
      <p:pic>
        <p:nvPicPr>
          <p:cNvPr id="76" name="75 Imagen" descr="Captur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38160" y="3146848"/>
            <a:ext cx="2764485" cy="1537643"/>
          </a:xfrm>
          <a:prstGeom prst="rect">
            <a:avLst/>
          </a:prstGeom>
        </p:spPr>
      </p:pic>
      <p:pic>
        <p:nvPicPr>
          <p:cNvPr id="77" name="76 Imagen" descr="Captura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068065" y="4726627"/>
            <a:ext cx="2759675" cy="1634684"/>
          </a:xfrm>
          <a:prstGeom prst="rect">
            <a:avLst/>
          </a:prstGeom>
        </p:spPr>
      </p:pic>
      <p:sp>
        <p:nvSpPr>
          <p:cNvPr id="78" name="Rectangle 103"/>
          <p:cNvSpPr/>
          <p:nvPr/>
        </p:nvSpPr>
        <p:spPr>
          <a:xfrm>
            <a:off x="295157" y="1589827"/>
            <a:ext cx="360133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spc="-150" dirty="0">
                <a:solidFill>
                  <a:srgbClr val="00B0F0"/>
                </a:solidFill>
              </a:rPr>
              <a:t>41 </a:t>
            </a:r>
            <a:r>
              <a:rPr lang="en-US" sz="1600" b="1" spc="-150" dirty="0" err="1">
                <a:solidFill>
                  <a:srgbClr val="00B0F0"/>
                </a:solidFill>
              </a:rPr>
              <a:t>talleres</a:t>
            </a:r>
            <a:r>
              <a:rPr lang="en-US" sz="1600" b="1" spc="-150" dirty="0">
                <a:solidFill>
                  <a:srgbClr val="00B0F0"/>
                </a:solidFill>
              </a:rPr>
              <a:t> </a:t>
            </a:r>
            <a:r>
              <a:rPr lang="en-US" sz="1600" b="1" spc="-150" dirty="0" err="1">
                <a:solidFill>
                  <a:srgbClr val="00B0F0"/>
                </a:solidFill>
              </a:rPr>
              <a:t>formativos</a:t>
            </a:r>
            <a:r>
              <a:rPr lang="en-US" sz="1600" b="1" spc="-150" dirty="0">
                <a:solidFill>
                  <a:srgbClr val="00B0F0"/>
                </a:solidFill>
              </a:rPr>
              <a:t> </a:t>
            </a:r>
            <a:r>
              <a:rPr lang="en-US" sz="1600" b="1" spc="-150" dirty="0" err="1">
                <a:solidFill>
                  <a:srgbClr val="00B0F0"/>
                </a:solidFill>
              </a:rPr>
              <a:t>presenciales</a:t>
            </a:r>
            <a:endParaRPr lang="en-US" sz="1600" b="1" dirty="0">
              <a:solidFill>
                <a:srgbClr val="00B0F0"/>
              </a:solidFill>
            </a:endParaRPr>
          </a:p>
        </p:txBody>
      </p:sp>
      <p:sp>
        <p:nvSpPr>
          <p:cNvPr id="79" name="Rectangle 103"/>
          <p:cNvSpPr/>
          <p:nvPr/>
        </p:nvSpPr>
        <p:spPr>
          <a:xfrm>
            <a:off x="4063970" y="1668086"/>
            <a:ext cx="2880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spc="-150" dirty="0" err="1">
                <a:solidFill>
                  <a:srgbClr val="00B0F0"/>
                </a:solidFill>
              </a:rPr>
              <a:t>Publicidad</a:t>
            </a:r>
            <a:r>
              <a:rPr lang="en-US" sz="1600" b="1" spc="-150" dirty="0">
                <a:solidFill>
                  <a:srgbClr val="00B0F0"/>
                </a:solidFill>
              </a:rPr>
              <a:t> en  </a:t>
            </a:r>
            <a:r>
              <a:rPr lang="en-US" sz="1600" b="1" spc="-150" dirty="0" err="1">
                <a:solidFill>
                  <a:srgbClr val="00B0F0"/>
                </a:solidFill>
              </a:rPr>
              <a:t>prensa</a:t>
            </a:r>
            <a:r>
              <a:rPr lang="en-US" sz="1600" b="1" spc="-150" dirty="0">
                <a:solidFill>
                  <a:srgbClr val="00B0F0"/>
                </a:solidFill>
              </a:rPr>
              <a:t> en </a:t>
            </a:r>
            <a:r>
              <a:rPr lang="en-US" sz="1600" b="1" spc="-150" dirty="0" err="1">
                <a:solidFill>
                  <a:srgbClr val="00B0F0"/>
                </a:solidFill>
              </a:rPr>
              <a:t>papel</a:t>
            </a:r>
            <a:r>
              <a:rPr lang="en-US" sz="1600" b="1" spc="-150" dirty="0">
                <a:solidFill>
                  <a:srgbClr val="00B0F0"/>
                </a:solidFill>
              </a:rPr>
              <a:t> y digital</a:t>
            </a:r>
            <a:endParaRPr lang="en-US" sz="1600" b="1" dirty="0">
              <a:solidFill>
                <a:srgbClr val="00B0F0"/>
              </a:solidFill>
            </a:endParaRPr>
          </a:p>
        </p:txBody>
      </p:sp>
      <p:sp>
        <p:nvSpPr>
          <p:cNvPr id="80" name="Rectangle 103"/>
          <p:cNvSpPr/>
          <p:nvPr/>
        </p:nvSpPr>
        <p:spPr>
          <a:xfrm>
            <a:off x="9712411" y="1552757"/>
            <a:ext cx="23313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spc="-150" dirty="0" err="1">
                <a:solidFill>
                  <a:srgbClr val="00B0F0"/>
                </a:solidFill>
              </a:rPr>
              <a:t>Cartelería</a:t>
            </a:r>
            <a:r>
              <a:rPr lang="en-US" sz="1600" b="1" spc="-150" dirty="0">
                <a:solidFill>
                  <a:srgbClr val="00B0F0"/>
                </a:solidFill>
              </a:rPr>
              <a:t> en </a:t>
            </a:r>
            <a:r>
              <a:rPr lang="en-US" sz="1600" b="1" spc="-150" dirty="0" err="1">
                <a:solidFill>
                  <a:srgbClr val="00B0F0"/>
                </a:solidFill>
              </a:rPr>
              <a:t>todos</a:t>
            </a:r>
            <a:r>
              <a:rPr lang="en-US" sz="1600" b="1" spc="-150" dirty="0">
                <a:solidFill>
                  <a:srgbClr val="00B0F0"/>
                </a:solidFill>
              </a:rPr>
              <a:t> los pueblos</a:t>
            </a:r>
            <a:endParaRPr lang="en-US" sz="1600" b="1" dirty="0">
              <a:solidFill>
                <a:srgbClr val="00B0F0"/>
              </a:solidFill>
            </a:endParaRPr>
          </a:p>
        </p:txBody>
      </p:sp>
      <p:sp>
        <p:nvSpPr>
          <p:cNvPr id="81" name="Rectangle 103"/>
          <p:cNvSpPr/>
          <p:nvPr/>
        </p:nvSpPr>
        <p:spPr>
          <a:xfrm>
            <a:off x="4020065" y="5968238"/>
            <a:ext cx="29203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b="1" spc="-150" dirty="0" err="1">
                <a:solidFill>
                  <a:srgbClr val="00B0F0"/>
                </a:solidFill>
              </a:rPr>
              <a:t>Envío</a:t>
            </a:r>
            <a:r>
              <a:rPr lang="en-US" sz="1600" b="1" spc="-150" dirty="0">
                <a:solidFill>
                  <a:srgbClr val="00B0F0"/>
                </a:solidFill>
              </a:rPr>
              <a:t> de </a:t>
            </a:r>
            <a:r>
              <a:rPr lang="en-US" sz="1600" b="1" spc="-150" dirty="0" err="1">
                <a:solidFill>
                  <a:srgbClr val="00B0F0"/>
                </a:solidFill>
              </a:rPr>
              <a:t>trípticos</a:t>
            </a:r>
            <a:r>
              <a:rPr lang="en-US" sz="1600" b="1" spc="-150" dirty="0">
                <a:solidFill>
                  <a:srgbClr val="00B0F0"/>
                </a:solidFill>
              </a:rPr>
              <a:t> </a:t>
            </a:r>
            <a:r>
              <a:rPr lang="en-US" sz="1600" b="1" spc="-150" dirty="0" err="1">
                <a:solidFill>
                  <a:srgbClr val="00B0F0"/>
                </a:solidFill>
              </a:rPr>
              <a:t>informativos</a:t>
            </a:r>
            <a:endParaRPr lang="en-US" sz="1600" b="1" dirty="0">
              <a:solidFill>
                <a:srgbClr val="00B0F0"/>
              </a:solidFill>
            </a:endParaRPr>
          </a:p>
        </p:txBody>
      </p:sp>
      <p:sp>
        <p:nvSpPr>
          <p:cNvPr id="82" name="Rectangle 103"/>
          <p:cNvSpPr/>
          <p:nvPr/>
        </p:nvSpPr>
        <p:spPr>
          <a:xfrm>
            <a:off x="6890949" y="1350930"/>
            <a:ext cx="29203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spc="-150" dirty="0" err="1">
                <a:solidFill>
                  <a:srgbClr val="00B0F0"/>
                </a:solidFill>
              </a:rPr>
              <a:t>Cuñas</a:t>
            </a:r>
            <a:r>
              <a:rPr lang="en-US" sz="1600" b="1" spc="-150" dirty="0">
                <a:solidFill>
                  <a:srgbClr val="00B0F0"/>
                </a:solidFill>
              </a:rPr>
              <a:t> en radio y spots en </a:t>
            </a:r>
            <a:r>
              <a:rPr lang="en-US" sz="1600" b="1" spc="-150" dirty="0" err="1">
                <a:solidFill>
                  <a:srgbClr val="00B0F0"/>
                </a:solidFill>
              </a:rPr>
              <a:t>televisión</a:t>
            </a:r>
            <a:endParaRPr lang="en-US" sz="16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207574"/>
      </p:ext>
    </p:extLst>
  </p:cSld>
  <p:clrMapOvr>
    <a:masterClrMapping/>
  </p:clrMapOvr>
  <p:transition spd="slow"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 rot="5400000">
            <a:off x="5894024" y="-5894023"/>
            <a:ext cx="495762" cy="12283808"/>
          </a:xfrm>
          <a:custGeom>
            <a:avLst/>
            <a:gdLst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5122843 w 5122843"/>
              <a:gd name="connsiteY2" fmla="*/ 3723701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649118 w 5122843"/>
              <a:gd name="connsiteY2" fmla="*/ 3294044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239691 w 5122843"/>
              <a:gd name="connsiteY2" fmla="*/ 2774026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369510 w 5122843"/>
              <a:gd name="connsiteY2" fmla="*/ 3026481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069929 w 5122843"/>
              <a:gd name="connsiteY2" fmla="*/ 2535970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4813275"/>
              <a:gd name="connsiteY0" fmla="*/ 5982 h 3729683"/>
              <a:gd name="connsiteX1" fmla="*/ 4813275 w 4813275"/>
              <a:gd name="connsiteY1" fmla="*/ 0 h 3729683"/>
              <a:gd name="connsiteX2" fmla="*/ 4069929 w 4813275"/>
              <a:gd name="connsiteY2" fmla="*/ 2541952 h 3729683"/>
              <a:gd name="connsiteX3" fmla="*/ 0 w 4813275"/>
              <a:gd name="connsiteY3" fmla="*/ 3729683 h 3729683"/>
              <a:gd name="connsiteX4" fmla="*/ 0 w 4813275"/>
              <a:gd name="connsiteY4" fmla="*/ 5982 h 3729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3275" h="3729683">
                <a:moveTo>
                  <a:pt x="0" y="5982"/>
                </a:moveTo>
                <a:lnTo>
                  <a:pt x="4813275" y="0"/>
                </a:lnTo>
                <a:lnTo>
                  <a:pt x="4069929" y="2541952"/>
                </a:lnTo>
                <a:lnTo>
                  <a:pt x="0" y="3729683"/>
                </a:lnTo>
                <a:lnTo>
                  <a:pt x="0" y="59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Triangle 27"/>
          <p:cNvSpPr/>
          <p:nvPr/>
        </p:nvSpPr>
        <p:spPr>
          <a:xfrm flipH="1">
            <a:off x="8754742" y="6097775"/>
            <a:ext cx="3437258" cy="760225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4"/>
          <p:cNvSpPr txBox="1"/>
          <p:nvPr/>
        </p:nvSpPr>
        <p:spPr>
          <a:xfrm>
            <a:off x="446904" y="313517"/>
            <a:ext cx="1124258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400" b="1" spc="-300" dirty="0" err="1">
                <a:solidFill>
                  <a:schemeClr val="accent2"/>
                </a:solidFill>
              </a:rPr>
              <a:t>Incertidumbre</a:t>
            </a:r>
            <a:r>
              <a:rPr lang="en-US" sz="4400" b="1" spc="-300" dirty="0">
                <a:solidFill>
                  <a:schemeClr val="accent2"/>
                </a:solidFill>
              </a:rPr>
              <a:t>, </a:t>
            </a:r>
            <a:r>
              <a:rPr lang="en-US" sz="4400" b="1" spc="-300" dirty="0" err="1">
                <a:solidFill>
                  <a:schemeClr val="accent2"/>
                </a:solidFill>
              </a:rPr>
              <a:t>imaginación</a:t>
            </a:r>
            <a:r>
              <a:rPr lang="en-US" sz="4400" b="1" spc="-300" dirty="0">
                <a:solidFill>
                  <a:schemeClr val="accent2"/>
                </a:solidFill>
              </a:rPr>
              <a:t> y </a:t>
            </a:r>
            <a:r>
              <a:rPr lang="en-US" sz="4400" b="1" spc="-300" dirty="0" err="1">
                <a:solidFill>
                  <a:schemeClr val="accent2"/>
                </a:solidFill>
              </a:rPr>
              <a:t>trabajo</a:t>
            </a:r>
            <a:endParaRPr lang="en-US" sz="4400" b="1" spc="-300" dirty="0">
              <a:solidFill>
                <a:schemeClr val="accent2"/>
              </a:solidFill>
            </a:endParaRPr>
          </a:p>
        </p:txBody>
      </p:sp>
      <p:sp>
        <p:nvSpPr>
          <p:cNvPr id="40" name="Rounded Rectangle 13">
            <a:hlinkClick r:id="rId2"/>
          </p:cNvPr>
          <p:cNvSpPr/>
          <p:nvPr/>
        </p:nvSpPr>
        <p:spPr>
          <a:xfrm>
            <a:off x="7949513" y="612775"/>
            <a:ext cx="1680519" cy="284042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COVID19</a:t>
            </a:r>
            <a:endParaRPr kumimoji="0" lang="es-UY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3" name="52 Imagen" descr="Captur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32745" y="1196827"/>
            <a:ext cx="1176434" cy="1156238"/>
          </a:xfrm>
          <a:prstGeom prst="rect">
            <a:avLst/>
          </a:prstGeom>
        </p:spPr>
      </p:pic>
      <p:grpSp>
        <p:nvGrpSpPr>
          <p:cNvPr id="67" name="Group 7"/>
          <p:cNvGrpSpPr/>
          <p:nvPr/>
        </p:nvGrpSpPr>
        <p:grpSpPr>
          <a:xfrm>
            <a:off x="367467" y="1172120"/>
            <a:ext cx="2243927" cy="1654531"/>
            <a:chOff x="6949501" y="4937294"/>
            <a:chExt cx="1335574" cy="1016998"/>
          </a:xfrm>
        </p:grpSpPr>
        <p:sp>
          <p:nvSpPr>
            <p:cNvPr id="70" name="Oval 65"/>
            <p:cNvSpPr/>
            <p:nvPr/>
          </p:nvSpPr>
          <p:spPr>
            <a:xfrm>
              <a:off x="7245614" y="4937294"/>
              <a:ext cx="645994" cy="63294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11/03</a:t>
              </a:r>
            </a:p>
            <a:p>
              <a:pPr algn="ctr"/>
              <a:r>
                <a:rPr lang="en-US" sz="2000" b="1" dirty="0"/>
                <a:t>2020</a:t>
              </a:r>
            </a:p>
          </p:txBody>
        </p:sp>
        <p:sp>
          <p:nvSpPr>
            <p:cNvPr id="73" name="Rectangle 68"/>
            <p:cNvSpPr/>
            <p:nvPr/>
          </p:nvSpPr>
          <p:spPr>
            <a:xfrm>
              <a:off x="6949501" y="5557009"/>
              <a:ext cx="1335574" cy="3972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spc="-150" dirty="0" err="1">
                  <a:solidFill>
                    <a:schemeClr val="accent1"/>
                  </a:solidFill>
                </a:rPr>
                <a:t>Elaboración</a:t>
              </a:r>
              <a:r>
                <a:rPr lang="en-US" b="1" spc="-150" dirty="0">
                  <a:solidFill>
                    <a:schemeClr val="accent1"/>
                  </a:solidFill>
                </a:rPr>
                <a:t> de plan de </a:t>
              </a:r>
              <a:r>
                <a:rPr lang="en-US" b="1" spc="-150" dirty="0" err="1">
                  <a:solidFill>
                    <a:schemeClr val="accent1"/>
                  </a:solidFill>
                </a:rPr>
                <a:t>contingencia</a:t>
              </a:r>
              <a:r>
                <a:rPr lang="en-US" b="1" spc="-150" dirty="0">
                  <a:solidFill>
                    <a:schemeClr val="accent1"/>
                  </a:solidFill>
                </a:rPr>
                <a:t> </a:t>
              </a:r>
            </a:p>
          </p:txBody>
        </p:sp>
      </p:grpSp>
      <p:grpSp>
        <p:nvGrpSpPr>
          <p:cNvPr id="76" name="Group 7"/>
          <p:cNvGrpSpPr/>
          <p:nvPr/>
        </p:nvGrpSpPr>
        <p:grpSpPr>
          <a:xfrm>
            <a:off x="2908838" y="1192700"/>
            <a:ext cx="2421040" cy="1906832"/>
            <a:chOff x="6949501" y="4947424"/>
            <a:chExt cx="1440991" cy="1172083"/>
          </a:xfrm>
        </p:grpSpPr>
        <p:sp>
          <p:nvSpPr>
            <p:cNvPr id="79" name="Oval 65"/>
            <p:cNvSpPr/>
            <p:nvPr/>
          </p:nvSpPr>
          <p:spPr>
            <a:xfrm>
              <a:off x="7378000" y="4947424"/>
              <a:ext cx="645994" cy="6329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13/03</a:t>
              </a:r>
            </a:p>
            <a:p>
              <a:pPr algn="ctr"/>
              <a:r>
                <a:rPr lang="en-US" sz="2000" b="1" dirty="0"/>
                <a:t>2020</a:t>
              </a:r>
            </a:p>
          </p:txBody>
        </p:sp>
        <p:sp>
          <p:nvSpPr>
            <p:cNvPr id="82" name="Rectangle 68"/>
            <p:cNvSpPr/>
            <p:nvPr/>
          </p:nvSpPr>
          <p:spPr>
            <a:xfrm>
              <a:off x="6949501" y="5551959"/>
              <a:ext cx="1440991" cy="567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spc="-150" dirty="0">
                  <a:solidFill>
                    <a:srgbClr val="00B0F0"/>
                  </a:solidFill>
                </a:rPr>
                <a:t>Circular </a:t>
              </a:r>
              <a:r>
                <a:rPr lang="en-US" b="1" spc="-150" dirty="0" err="1">
                  <a:solidFill>
                    <a:srgbClr val="00B0F0"/>
                  </a:solidFill>
                </a:rPr>
                <a:t>informativa</a:t>
              </a:r>
              <a:endParaRPr lang="en-US" b="1" spc="-150" dirty="0">
                <a:solidFill>
                  <a:srgbClr val="00B0F0"/>
                </a:solidFill>
              </a:endParaRPr>
            </a:p>
            <a:p>
              <a:pPr algn="ctr"/>
              <a:r>
                <a:rPr lang="en-US" b="1" spc="-150" dirty="0">
                  <a:solidFill>
                    <a:srgbClr val="00B0F0"/>
                  </a:solidFill>
                </a:rPr>
                <a:t>a los </a:t>
              </a:r>
              <a:r>
                <a:rPr lang="en-US" b="1" spc="-150" dirty="0" err="1">
                  <a:solidFill>
                    <a:srgbClr val="00B0F0"/>
                  </a:solidFill>
                </a:rPr>
                <a:t>Ayuntamientos</a:t>
              </a:r>
              <a:r>
                <a:rPr lang="en-US" b="1" spc="-150" dirty="0">
                  <a:solidFill>
                    <a:srgbClr val="00B0F0"/>
                  </a:solidFill>
                </a:rPr>
                <a:t> </a:t>
              </a:r>
            </a:p>
            <a:p>
              <a:pPr algn="ctr"/>
              <a:r>
                <a:rPr lang="en-US" b="1" spc="-150" dirty="0" err="1">
                  <a:solidFill>
                    <a:srgbClr val="00B0F0"/>
                  </a:solidFill>
                </a:rPr>
                <a:t>sobre</a:t>
              </a:r>
              <a:r>
                <a:rPr lang="en-US" b="1" spc="-150" dirty="0">
                  <a:solidFill>
                    <a:srgbClr val="00B0F0"/>
                  </a:solidFill>
                </a:rPr>
                <a:t> </a:t>
              </a:r>
              <a:r>
                <a:rPr lang="en-US" b="1" spc="-150" dirty="0" err="1">
                  <a:solidFill>
                    <a:srgbClr val="00B0F0"/>
                  </a:solidFill>
                </a:rPr>
                <a:t>Teletrabajo</a:t>
              </a:r>
              <a:endParaRPr lang="en-US" b="1" spc="-150" dirty="0">
                <a:solidFill>
                  <a:srgbClr val="00B0F0"/>
                </a:solidFill>
              </a:endParaRPr>
            </a:p>
          </p:txBody>
        </p:sp>
      </p:grpSp>
      <p:sp>
        <p:nvSpPr>
          <p:cNvPr id="89" name="Rectangle 68"/>
          <p:cNvSpPr/>
          <p:nvPr/>
        </p:nvSpPr>
        <p:spPr>
          <a:xfrm>
            <a:off x="5853866" y="2320366"/>
            <a:ext cx="2421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spc="-150" dirty="0">
                <a:solidFill>
                  <a:srgbClr val="FF0000"/>
                </a:solidFill>
              </a:rPr>
              <a:t>Confinamiento domiciliario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91" name="90 Imagen" descr="Captura copi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77073" y="1048541"/>
            <a:ext cx="1255453" cy="1295833"/>
          </a:xfrm>
          <a:prstGeom prst="rect">
            <a:avLst/>
          </a:prstGeom>
        </p:spPr>
      </p:pic>
      <p:sp>
        <p:nvSpPr>
          <p:cNvPr id="92" name="Rectangle 68"/>
          <p:cNvSpPr/>
          <p:nvPr/>
        </p:nvSpPr>
        <p:spPr>
          <a:xfrm>
            <a:off x="8623883" y="2223360"/>
            <a:ext cx="32633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spc="-150" dirty="0">
                <a:solidFill>
                  <a:schemeClr val="accent1"/>
                </a:solidFill>
              </a:rPr>
              <a:t>Imaginación y trabajo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3" name="Flowchart: Process 19"/>
          <p:cNvSpPr/>
          <p:nvPr/>
        </p:nvSpPr>
        <p:spPr>
          <a:xfrm>
            <a:off x="578393" y="923189"/>
            <a:ext cx="1402801" cy="112923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4" name="93 Imagen" descr="Captur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16385" y="1303917"/>
            <a:ext cx="916451" cy="823539"/>
          </a:xfrm>
          <a:prstGeom prst="rect">
            <a:avLst/>
          </a:prstGeom>
        </p:spPr>
      </p:pic>
      <p:pic>
        <p:nvPicPr>
          <p:cNvPr id="95" name="94 Imagen" descr="Captur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62558" y="1390414"/>
            <a:ext cx="916451" cy="823539"/>
          </a:xfrm>
          <a:prstGeom prst="rect">
            <a:avLst/>
          </a:prstGeom>
        </p:spPr>
      </p:pic>
      <p:pic>
        <p:nvPicPr>
          <p:cNvPr id="96" name="95 Imagen" descr="Captur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10558" y="1448079"/>
            <a:ext cx="916451" cy="823539"/>
          </a:xfrm>
          <a:prstGeom prst="rect">
            <a:avLst/>
          </a:prstGeom>
        </p:spPr>
      </p:pic>
      <p:grpSp>
        <p:nvGrpSpPr>
          <p:cNvPr id="97" name="Group 7"/>
          <p:cNvGrpSpPr/>
          <p:nvPr/>
        </p:nvGrpSpPr>
        <p:grpSpPr>
          <a:xfrm>
            <a:off x="7505553" y="2848522"/>
            <a:ext cx="3286014" cy="1654530"/>
            <a:chOff x="6949501" y="4937294"/>
            <a:chExt cx="1955819" cy="1016997"/>
          </a:xfrm>
        </p:grpSpPr>
        <p:sp>
          <p:nvSpPr>
            <p:cNvPr id="98" name="Oval 65"/>
            <p:cNvSpPr/>
            <p:nvPr/>
          </p:nvSpPr>
          <p:spPr>
            <a:xfrm>
              <a:off x="7245614" y="4937294"/>
              <a:ext cx="645994" cy="632949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19/03</a:t>
              </a:r>
            </a:p>
            <a:p>
              <a:pPr algn="ctr"/>
              <a:r>
                <a:rPr lang="en-US" sz="2000" b="1" dirty="0"/>
                <a:t>2020</a:t>
              </a:r>
            </a:p>
          </p:txBody>
        </p:sp>
        <p:sp>
          <p:nvSpPr>
            <p:cNvPr id="99" name="Rectangle 68"/>
            <p:cNvSpPr/>
            <p:nvPr/>
          </p:nvSpPr>
          <p:spPr>
            <a:xfrm>
              <a:off x="6949501" y="5557008"/>
              <a:ext cx="1955819" cy="3972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b="1" spc="-150" dirty="0">
                  <a:solidFill>
                    <a:schemeClr val="accent2"/>
                  </a:solidFill>
                </a:rPr>
                <a:t>Servicio para resolver dudas de los ciudadanos sobre las sedes electrónicas</a:t>
              </a:r>
              <a:endParaRPr lang="en-US" b="1" spc="-15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100" name="99 Imagen" descr="Captura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079747">
            <a:off x="9203226" y="2506640"/>
            <a:ext cx="1241155" cy="1192395"/>
          </a:xfrm>
          <a:prstGeom prst="rect">
            <a:avLst/>
          </a:prstGeom>
        </p:spPr>
      </p:pic>
      <p:pic>
        <p:nvPicPr>
          <p:cNvPr id="101" name="100 Imagen" descr="Captur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6674201" y="2992672"/>
            <a:ext cx="916451" cy="823539"/>
          </a:xfrm>
          <a:prstGeom prst="rect">
            <a:avLst/>
          </a:prstGeom>
        </p:spPr>
      </p:pic>
      <p:grpSp>
        <p:nvGrpSpPr>
          <p:cNvPr id="102" name="Group 7"/>
          <p:cNvGrpSpPr/>
          <p:nvPr/>
        </p:nvGrpSpPr>
        <p:grpSpPr>
          <a:xfrm>
            <a:off x="4577001" y="2910309"/>
            <a:ext cx="2285117" cy="1654529"/>
            <a:chOff x="6949500" y="4937294"/>
            <a:chExt cx="1360090" cy="1016996"/>
          </a:xfrm>
        </p:grpSpPr>
        <p:sp>
          <p:nvSpPr>
            <p:cNvPr id="103" name="Oval 65"/>
            <p:cNvSpPr/>
            <p:nvPr/>
          </p:nvSpPr>
          <p:spPr>
            <a:xfrm>
              <a:off x="7245614" y="4937294"/>
              <a:ext cx="645994" cy="63294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25/03</a:t>
              </a:r>
            </a:p>
            <a:p>
              <a:pPr algn="ctr"/>
              <a:r>
                <a:rPr lang="en-US" sz="2000" b="1" dirty="0"/>
                <a:t>2020</a:t>
              </a:r>
            </a:p>
          </p:txBody>
        </p:sp>
        <p:sp>
          <p:nvSpPr>
            <p:cNvPr id="104" name="Rectangle 68"/>
            <p:cNvSpPr/>
            <p:nvPr/>
          </p:nvSpPr>
          <p:spPr>
            <a:xfrm>
              <a:off x="6949500" y="5557007"/>
              <a:ext cx="1360090" cy="3972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b="1" spc="-150" dirty="0">
                  <a:solidFill>
                    <a:schemeClr val="accent4"/>
                  </a:solidFill>
                </a:rPr>
                <a:t>Plan de formación online para Ayuntamientos</a:t>
              </a:r>
              <a:endParaRPr lang="en-US" b="1" spc="-150" dirty="0">
                <a:solidFill>
                  <a:schemeClr val="accent4"/>
                </a:solidFill>
              </a:endParaRPr>
            </a:p>
          </p:txBody>
        </p:sp>
      </p:grpSp>
      <p:pic>
        <p:nvPicPr>
          <p:cNvPr id="105" name="104 Imagen" descr="Captur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3490276" y="3062694"/>
            <a:ext cx="916451" cy="823539"/>
          </a:xfrm>
          <a:prstGeom prst="rect">
            <a:avLst/>
          </a:prstGeom>
        </p:spPr>
      </p:pic>
      <p:grpSp>
        <p:nvGrpSpPr>
          <p:cNvPr id="106" name="Group 7"/>
          <p:cNvGrpSpPr/>
          <p:nvPr/>
        </p:nvGrpSpPr>
        <p:grpSpPr>
          <a:xfrm>
            <a:off x="1244797" y="3062706"/>
            <a:ext cx="2285117" cy="1654530"/>
            <a:chOff x="6949500" y="4937294"/>
            <a:chExt cx="1360090" cy="1016997"/>
          </a:xfrm>
        </p:grpSpPr>
        <p:sp>
          <p:nvSpPr>
            <p:cNvPr id="107" name="Oval 65"/>
            <p:cNvSpPr/>
            <p:nvPr/>
          </p:nvSpPr>
          <p:spPr>
            <a:xfrm>
              <a:off x="7245614" y="4937294"/>
              <a:ext cx="645994" cy="63294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26/03</a:t>
              </a:r>
            </a:p>
            <a:p>
              <a:pPr algn="ctr"/>
              <a:r>
                <a:rPr lang="en-US" sz="2000" b="1" dirty="0"/>
                <a:t>2020</a:t>
              </a:r>
            </a:p>
          </p:txBody>
        </p:sp>
        <p:sp>
          <p:nvSpPr>
            <p:cNvPr id="108" name="Rectangle 68"/>
            <p:cNvSpPr/>
            <p:nvPr/>
          </p:nvSpPr>
          <p:spPr>
            <a:xfrm>
              <a:off x="6949500" y="5557008"/>
              <a:ext cx="1360090" cy="3972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b="1" spc="-150" dirty="0" err="1"/>
                <a:t>Contración</a:t>
              </a:r>
              <a:r>
                <a:rPr lang="es-ES" b="1" spc="-150" dirty="0"/>
                <a:t> de herramienta de videoconferencias</a:t>
              </a:r>
              <a:endParaRPr lang="en-US" b="1" spc="-150" dirty="0"/>
            </a:p>
          </p:txBody>
        </p:sp>
      </p:grpSp>
      <p:pic>
        <p:nvPicPr>
          <p:cNvPr id="109" name="108 Imagen" descr="Captur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355524" y="3757208"/>
            <a:ext cx="916451" cy="889034"/>
          </a:xfrm>
          <a:prstGeom prst="rect">
            <a:avLst/>
          </a:prstGeom>
        </p:spPr>
      </p:pic>
      <p:grpSp>
        <p:nvGrpSpPr>
          <p:cNvPr id="110" name="Group 7"/>
          <p:cNvGrpSpPr/>
          <p:nvPr/>
        </p:nvGrpSpPr>
        <p:grpSpPr>
          <a:xfrm>
            <a:off x="189320" y="4797531"/>
            <a:ext cx="2570208" cy="1654531"/>
            <a:chOff x="6779818" y="4937294"/>
            <a:chExt cx="1529775" cy="1016998"/>
          </a:xfrm>
        </p:grpSpPr>
        <p:sp>
          <p:nvSpPr>
            <p:cNvPr id="111" name="Oval 65"/>
            <p:cNvSpPr/>
            <p:nvPr/>
          </p:nvSpPr>
          <p:spPr>
            <a:xfrm>
              <a:off x="7245614" y="4937294"/>
              <a:ext cx="645994" cy="63294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01/04</a:t>
              </a:r>
            </a:p>
            <a:p>
              <a:pPr algn="ctr"/>
              <a:r>
                <a:rPr lang="en-US" sz="2000" b="1" dirty="0"/>
                <a:t>2020</a:t>
              </a:r>
            </a:p>
          </p:txBody>
        </p:sp>
        <p:sp>
          <p:nvSpPr>
            <p:cNvPr id="112" name="Rectangle 68"/>
            <p:cNvSpPr/>
            <p:nvPr/>
          </p:nvSpPr>
          <p:spPr>
            <a:xfrm>
              <a:off x="6779818" y="5557009"/>
              <a:ext cx="1529775" cy="3972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b="1" spc="-150" dirty="0">
                  <a:solidFill>
                    <a:schemeClr val="accent6"/>
                  </a:solidFill>
                </a:rPr>
                <a:t>Creación de nuevo tríptico informativo sedes electrónicas</a:t>
              </a:r>
              <a:endParaRPr lang="en-US" b="1" spc="-150" dirty="0">
                <a:solidFill>
                  <a:schemeClr val="accent6"/>
                </a:solidFill>
              </a:endParaRPr>
            </a:p>
          </p:txBody>
        </p:sp>
      </p:grpSp>
      <p:pic>
        <p:nvPicPr>
          <p:cNvPr id="113" name="112 Imagen" descr="Captur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20819" y="5045557"/>
            <a:ext cx="916451" cy="823539"/>
          </a:xfrm>
          <a:prstGeom prst="rect">
            <a:avLst/>
          </a:prstGeom>
        </p:spPr>
      </p:pic>
      <p:grpSp>
        <p:nvGrpSpPr>
          <p:cNvPr id="114" name="Group 7"/>
          <p:cNvGrpSpPr/>
          <p:nvPr/>
        </p:nvGrpSpPr>
        <p:grpSpPr>
          <a:xfrm>
            <a:off x="2655230" y="4843742"/>
            <a:ext cx="3459893" cy="1654535"/>
            <a:chOff x="6542016" y="4937294"/>
            <a:chExt cx="2059311" cy="1017001"/>
          </a:xfrm>
        </p:grpSpPr>
        <p:sp>
          <p:nvSpPr>
            <p:cNvPr id="115" name="Oval 65"/>
            <p:cNvSpPr/>
            <p:nvPr/>
          </p:nvSpPr>
          <p:spPr>
            <a:xfrm>
              <a:off x="7245614" y="4937294"/>
              <a:ext cx="645994" cy="63294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04/05</a:t>
              </a:r>
            </a:p>
            <a:p>
              <a:pPr algn="ctr"/>
              <a:r>
                <a:rPr lang="en-US" sz="2000" b="1" dirty="0"/>
                <a:t>2020</a:t>
              </a:r>
            </a:p>
          </p:txBody>
        </p:sp>
        <p:sp>
          <p:nvSpPr>
            <p:cNvPr id="116" name="Rectangle 68"/>
            <p:cNvSpPr/>
            <p:nvPr/>
          </p:nvSpPr>
          <p:spPr>
            <a:xfrm>
              <a:off x="6542016" y="5557012"/>
              <a:ext cx="2059311" cy="3972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b="1" spc="-150" dirty="0">
                  <a:solidFill>
                    <a:schemeClr val="bg2">
                      <a:lumMod val="50000"/>
                    </a:schemeClr>
                  </a:solidFill>
                </a:rPr>
                <a:t>Servicio de Plenos Telemáticos, grabaciones certificadas y emisión online</a:t>
              </a:r>
              <a:endParaRPr lang="en-US" b="1" spc="-15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pic>
        <p:nvPicPr>
          <p:cNvPr id="117" name="116 Imagen" descr="Captur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84299" y="5016423"/>
            <a:ext cx="916451" cy="823539"/>
          </a:xfrm>
          <a:prstGeom prst="rect">
            <a:avLst/>
          </a:prstGeom>
        </p:spPr>
      </p:pic>
      <p:grpSp>
        <p:nvGrpSpPr>
          <p:cNvPr id="118" name="Group 7"/>
          <p:cNvGrpSpPr/>
          <p:nvPr/>
        </p:nvGrpSpPr>
        <p:grpSpPr>
          <a:xfrm>
            <a:off x="5513646" y="4856102"/>
            <a:ext cx="3459893" cy="1377537"/>
            <a:chOff x="6542016" y="4937294"/>
            <a:chExt cx="2059311" cy="846737"/>
          </a:xfrm>
        </p:grpSpPr>
        <p:sp>
          <p:nvSpPr>
            <p:cNvPr id="119" name="Oval 65"/>
            <p:cNvSpPr/>
            <p:nvPr/>
          </p:nvSpPr>
          <p:spPr>
            <a:xfrm>
              <a:off x="7245614" y="4937294"/>
              <a:ext cx="645994" cy="63294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18/05</a:t>
              </a:r>
            </a:p>
            <a:p>
              <a:pPr algn="ctr"/>
              <a:r>
                <a:rPr lang="en-US" sz="2000" b="1" dirty="0"/>
                <a:t>2020</a:t>
              </a:r>
            </a:p>
          </p:txBody>
        </p:sp>
        <p:sp>
          <p:nvSpPr>
            <p:cNvPr id="120" name="Rectangle 68"/>
            <p:cNvSpPr/>
            <p:nvPr/>
          </p:nvSpPr>
          <p:spPr>
            <a:xfrm>
              <a:off x="6542016" y="5557012"/>
              <a:ext cx="2059311" cy="2270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b="1" spc="-150" dirty="0">
                  <a:solidFill>
                    <a:schemeClr val="accent1">
                      <a:lumMod val="75000"/>
                    </a:schemeClr>
                  </a:solidFill>
                </a:rPr>
                <a:t>Talleres online para ciudadanos</a:t>
              </a:r>
              <a:endParaRPr lang="en-US" b="1" spc="-15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pic>
        <p:nvPicPr>
          <p:cNvPr id="121" name="120 Imagen" descr="Captur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96374" y="5020844"/>
            <a:ext cx="916451" cy="823539"/>
          </a:xfrm>
          <a:prstGeom prst="rect">
            <a:avLst/>
          </a:prstGeom>
        </p:spPr>
      </p:pic>
      <p:grpSp>
        <p:nvGrpSpPr>
          <p:cNvPr id="122" name="Group 7"/>
          <p:cNvGrpSpPr/>
          <p:nvPr/>
        </p:nvGrpSpPr>
        <p:grpSpPr>
          <a:xfrm>
            <a:off x="8219246" y="4868005"/>
            <a:ext cx="3459893" cy="1377537"/>
            <a:chOff x="6542016" y="4937294"/>
            <a:chExt cx="2059311" cy="846737"/>
          </a:xfrm>
        </p:grpSpPr>
        <p:sp>
          <p:nvSpPr>
            <p:cNvPr id="123" name="Oval 65"/>
            <p:cNvSpPr/>
            <p:nvPr/>
          </p:nvSpPr>
          <p:spPr>
            <a:xfrm>
              <a:off x="7245614" y="4937294"/>
              <a:ext cx="645994" cy="632949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04/06</a:t>
              </a:r>
            </a:p>
            <a:p>
              <a:pPr algn="ctr"/>
              <a:r>
                <a:rPr lang="en-US" sz="2000" b="1" dirty="0"/>
                <a:t>2020</a:t>
              </a:r>
            </a:p>
          </p:txBody>
        </p:sp>
        <p:sp>
          <p:nvSpPr>
            <p:cNvPr id="124" name="Rectangle 68"/>
            <p:cNvSpPr/>
            <p:nvPr/>
          </p:nvSpPr>
          <p:spPr>
            <a:xfrm>
              <a:off x="6542016" y="5557012"/>
              <a:ext cx="2059311" cy="2270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b="1" spc="-150" dirty="0">
                  <a:solidFill>
                    <a:srgbClr val="7030A0"/>
                  </a:solidFill>
                </a:rPr>
                <a:t>Servicio de Cita Previa</a:t>
              </a:r>
              <a:endParaRPr lang="en-US" b="1" spc="-150" dirty="0">
                <a:solidFill>
                  <a:srgbClr val="7030A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41397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 rot="5400000">
            <a:off x="5894024" y="-5894023"/>
            <a:ext cx="495762" cy="12283808"/>
          </a:xfrm>
          <a:custGeom>
            <a:avLst/>
            <a:gdLst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5122843 w 5122843"/>
              <a:gd name="connsiteY2" fmla="*/ 3723701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649118 w 5122843"/>
              <a:gd name="connsiteY2" fmla="*/ 3294044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239691 w 5122843"/>
              <a:gd name="connsiteY2" fmla="*/ 2774026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369510 w 5122843"/>
              <a:gd name="connsiteY2" fmla="*/ 3026481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069929 w 5122843"/>
              <a:gd name="connsiteY2" fmla="*/ 2535970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4813275"/>
              <a:gd name="connsiteY0" fmla="*/ 5982 h 3729683"/>
              <a:gd name="connsiteX1" fmla="*/ 4813275 w 4813275"/>
              <a:gd name="connsiteY1" fmla="*/ 0 h 3729683"/>
              <a:gd name="connsiteX2" fmla="*/ 4069929 w 4813275"/>
              <a:gd name="connsiteY2" fmla="*/ 2541952 h 3729683"/>
              <a:gd name="connsiteX3" fmla="*/ 0 w 4813275"/>
              <a:gd name="connsiteY3" fmla="*/ 3729683 h 3729683"/>
              <a:gd name="connsiteX4" fmla="*/ 0 w 4813275"/>
              <a:gd name="connsiteY4" fmla="*/ 5982 h 3729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3275" h="3729683">
                <a:moveTo>
                  <a:pt x="0" y="5982"/>
                </a:moveTo>
                <a:lnTo>
                  <a:pt x="4813275" y="0"/>
                </a:lnTo>
                <a:lnTo>
                  <a:pt x="4069929" y="2541952"/>
                </a:lnTo>
                <a:lnTo>
                  <a:pt x="0" y="3729683"/>
                </a:lnTo>
                <a:lnTo>
                  <a:pt x="0" y="59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4"/>
          <p:cNvSpPr txBox="1"/>
          <p:nvPr/>
        </p:nvSpPr>
        <p:spPr>
          <a:xfrm>
            <a:off x="446904" y="313517"/>
            <a:ext cx="1124258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400" b="1" spc="-300" dirty="0" err="1">
                <a:solidFill>
                  <a:schemeClr val="accent2"/>
                </a:solidFill>
              </a:rPr>
              <a:t>Incertidumbre</a:t>
            </a:r>
            <a:r>
              <a:rPr lang="en-US" sz="4400" b="1" spc="-300" dirty="0">
                <a:solidFill>
                  <a:schemeClr val="accent2"/>
                </a:solidFill>
              </a:rPr>
              <a:t>, </a:t>
            </a:r>
            <a:r>
              <a:rPr lang="en-US" sz="4400" b="1" spc="-300" dirty="0" err="1">
                <a:solidFill>
                  <a:schemeClr val="accent2"/>
                </a:solidFill>
              </a:rPr>
              <a:t>imaginación</a:t>
            </a:r>
            <a:r>
              <a:rPr lang="en-US" sz="4400" b="1" spc="-300" dirty="0">
                <a:solidFill>
                  <a:schemeClr val="accent2"/>
                </a:solidFill>
              </a:rPr>
              <a:t> y </a:t>
            </a:r>
            <a:r>
              <a:rPr lang="en-US" sz="4400" b="1" spc="-300" dirty="0" err="1">
                <a:solidFill>
                  <a:schemeClr val="accent2"/>
                </a:solidFill>
              </a:rPr>
              <a:t>trabajo</a:t>
            </a:r>
            <a:endParaRPr lang="en-US" sz="4400" b="1" spc="-300" dirty="0">
              <a:solidFill>
                <a:schemeClr val="accent2"/>
              </a:solidFill>
            </a:endParaRPr>
          </a:p>
        </p:txBody>
      </p:sp>
      <p:sp>
        <p:nvSpPr>
          <p:cNvPr id="40" name="Rounded Rectangle 13">
            <a:hlinkClick r:id="rId2"/>
          </p:cNvPr>
          <p:cNvSpPr/>
          <p:nvPr/>
        </p:nvSpPr>
        <p:spPr>
          <a:xfrm>
            <a:off x="7949513" y="612775"/>
            <a:ext cx="1680519" cy="284042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COVID19</a:t>
            </a:r>
            <a:endParaRPr kumimoji="0" lang="es-UY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lowchart: Process 19"/>
          <p:cNvSpPr/>
          <p:nvPr/>
        </p:nvSpPr>
        <p:spPr>
          <a:xfrm>
            <a:off x="578393" y="923189"/>
            <a:ext cx="1402801" cy="112923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47 Imagen" descr="Captur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02326" y="1054441"/>
            <a:ext cx="3870758" cy="3797644"/>
          </a:xfrm>
          <a:prstGeom prst="rect">
            <a:avLst/>
          </a:prstGeom>
        </p:spPr>
      </p:pic>
      <p:pic>
        <p:nvPicPr>
          <p:cNvPr id="49" name="48 Imagen" descr="Captura.JPG"/>
          <p:cNvPicPr>
            <a:picLocks noChangeAspect="1"/>
          </p:cNvPicPr>
          <p:nvPr/>
        </p:nvPicPr>
        <p:blipFill>
          <a:blip r:embed="rId4" cstate="print"/>
          <a:srcRect l="-2575" t="-2904" r="-1118" b="23454"/>
          <a:stretch>
            <a:fillRect/>
          </a:stretch>
        </p:blipFill>
        <p:spPr>
          <a:xfrm>
            <a:off x="41190" y="2204614"/>
            <a:ext cx="2487827" cy="4587482"/>
          </a:xfrm>
          <a:prstGeom prst="rect">
            <a:avLst/>
          </a:prstGeom>
        </p:spPr>
      </p:pic>
      <p:pic>
        <p:nvPicPr>
          <p:cNvPr id="50" name="49 Imagen" descr="Captur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08472" y="1021488"/>
            <a:ext cx="5305954" cy="3760573"/>
          </a:xfrm>
          <a:prstGeom prst="rect">
            <a:avLst/>
          </a:prstGeom>
        </p:spPr>
      </p:pic>
      <p:pic>
        <p:nvPicPr>
          <p:cNvPr id="51" name="50 Imagen" descr="Captur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11395" y="4917024"/>
            <a:ext cx="3863546" cy="726664"/>
          </a:xfrm>
          <a:prstGeom prst="rect">
            <a:avLst/>
          </a:prstGeom>
        </p:spPr>
      </p:pic>
      <p:pic>
        <p:nvPicPr>
          <p:cNvPr id="52" name="51 Imagen" descr="Captur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11393" y="5723598"/>
            <a:ext cx="3855309" cy="985475"/>
          </a:xfrm>
          <a:prstGeom prst="rect">
            <a:avLst/>
          </a:prstGeom>
        </p:spPr>
      </p:pic>
      <p:pic>
        <p:nvPicPr>
          <p:cNvPr id="54" name="53 Imagen" descr="Captur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98508" y="4818493"/>
            <a:ext cx="5313406" cy="811166"/>
          </a:xfrm>
          <a:prstGeom prst="rect">
            <a:avLst/>
          </a:prstGeom>
        </p:spPr>
      </p:pic>
      <p:pic>
        <p:nvPicPr>
          <p:cNvPr id="55" name="54 Imagen" descr="Captura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80887" y="5701699"/>
            <a:ext cx="2883241" cy="774395"/>
          </a:xfrm>
          <a:prstGeom prst="rect">
            <a:avLst/>
          </a:prstGeom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654746" y="5721583"/>
            <a:ext cx="2212423" cy="7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 Imagen" descr="d1119724-659c-4bc0-8e6d-534b0605cc21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15329" y="1112107"/>
            <a:ext cx="2397947" cy="121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13970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lowchart: Process 19"/>
          <p:cNvSpPr/>
          <p:nvPr/>
        </p:nvSpPr>
        <p:spPr>
          <a:xfrm>
            <a:off x="578393" y="905937"/>
            <a:ext cx="1402801" cy="112923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4" name="Diamond 323"/>
          <p:cNvSpPr/>
          <p:nvPr/>
        </p:nvSpPr>
        <p:spPr>
          <a:xfrm>
            <a:off x="9331287" y="4825066"/>
            <a:ext cx="4836405" cy="4076241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TextBox 4"/>
          <p:cNvSpPr txBox="1"/>
          <p:nvPr/>
        </p:nvSpPr>
        <p:spPr>
          <a:xfrm>
            <a:off x="479855" y="286461"/>
            <a:ext cx="1124258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400" b="1" spc="-300" dirty="0" err="1">
                <a:solidFill>
                  <a:schemeClr val="accent2"/>
                </a:solidFill>
              </a:rPr>
              <a:t>Integraciones</a:t>
            </a:r>
            <a:r>
              <a:rPr lang="en-US" sz="4400" b="1" spc="-300" dirty="0">
                <a:solidFill>
                  <a:schemeClr val="accent2"/>
                </a:solidFill>
              </a:rPr>
              <a:t> e </a:t>
            </a:r>
            <a:r>
              <a:rPr lang="en-US" sz="4400" b="1" spc="-300" dirty="0" err="1">
                <a:solidFill>
                  <a:schemeClr val="accent2"/>
                </a:solidFill>
              </a:rPr>
              <a:t>interoperabilidad</a:t>
            </a:r>
            <a:endParaRPr lang="en-US" sz="4400" b="1" spc="-300" dirty="0">
              <a:solidFill>
                <a:schemeClr val="accent2"/>
              </a:solidFill>
            </a:endParaRPr>
          </a:p>
        </p:txBody>
      </p:sp>
      <p:pic>
        <p:nvPicPr>
          <p:cNvPr id="332" name="7 Imagen" descr="SIA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68" y="1272769"/>
            <a:ext cx="1255395" cy="516834"/>
          </a:xfrm>
          <a:prstGeom prst="rect">
            <a:avLst/>
          </a:prstGeom>
        </p:spPr>
      </p:pic>
      <p:pic>
        <p:nvPicPr>
          <p:cNvPr id="7" name="9 Imagen" descr="Notifica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00495" y="1199071"/>
            <a:ext cx="1339521" cy="585208"/>
          </a:xfrm>
          <a:prstGeom prst="rect">
            <a:avLst/>
          </a:prstGeom>
        </p:spPr>
      </p:pic>
      <p:pic>
        <p:nvPicPr>
          <p:cNvPr id="9" name="8 Imagen" descr="LogoAsistenci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382973" y="115407"/>
            <a:ext cx="1612019" cy="976327"/>
          </a:xfrm>
          <a:prstGeom prst="rect">
            <a:avLst/>
          </a:prstGeom>
        </p:spPr>
      </p:pic>
      <p:pic>
        <p:nvPicPr>
          <p:cNvPr id="10" name="10 Imagen" descr="Apodera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42989" y="1258142"/>
            <a:ext cx="1316769" cy="477079"/>
          </a:xfrm>
          <a:prstGeom prst="rect">
            <a:avLst/>
          </a:prstGeom>
        </p:spPr>
      </p:pic>
      <p:pic>
        <p:nvPicPr>
          <p:cNvPr id="12" name="13 Imagen" descr="Clave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59672" y="1263468"/>
            <a:ext cx="1261110" cy="500932"/>
          </a:xfrm>
          <a:prstGeom prst="rect">
            <a:avLst/>
          </a:prstGeom>
        </p:spPr>
      </p:pic>
      <p:pic>
        <p:nvPicPr>
          <p:cNvPr id="13" name="16 Imagen" descr="logoDir.pn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00808" y="1294599"/>
            <a:ext cx="1070279" cy="421419"/>
          </a:xfrm>
          <a:prstGeom prst="rect">
            <a:avLst/>
          </a:prstGeom>
        </p:spPr>
      </p:pic>
      <p:pic>
        <p:nvPicPr>
          <p:cNvPr id="14" name="18 Imagen" descr="SARA.jpg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923374" y="1187179"/>
            <a:ext cx="987591" cy="532738"/>
          </a:xfrm>
          <a:prstGeom prst="rect">
            <a:avLst/>
          </a:prstGeom>
        </p:spPr>
      </p:pic>
      <p:pic>
        <p:nvPicPr>
          <p:cNvPr id="15" name="19 Imagen" descr="Place.jpg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7776" y="2130790"/>
            <a:ext cx="1777945" cy="405517"/>
          </a:xfrm>
          <a:prstGeom prst="rect">
            <a:avLst/>
          </a:prstGeom>
        </p:spPr>
      </p:pic>
      <p:pic>
        <p:nvPicPr>
          <p:cNvPr id="16" name="20 Imagen" descr="pae-12950047242961245.jp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727347" y="1832392"/>
            <a:ext cx="974863" cy="691764"/>
          </a:xfrm>
          <a:prstGeom prst="rect">
            <a:avLst/>
          </a:prstGeom>
        </p:spPr>
      </p:pic>
      <p:pic>
        <p:nvPicPr>
          <p:cNvPr id="17" name="21 Imagen" descr="Logo Archive.png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048839" y="2097635"/>
            <a:ext cx="1420136" cy="437321"/>
          </a:xfrm>
          <a:prstGeom prst="rect">
            <a:avLst/>
          </a:prstGeom>
        </p:spPr>
      </p:pic>
      <p:pic>
        <p:nvPicPr>
          <p:cNvPr id="18" name="22 Imagen" descr="pae-000022783.png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741418" y="2025323"/>
            <a:ext cx="1502797" cy="461175"/>
          </a:xfrm>
          <a:prstGeom prst="rect">
            <a:avLst/>
          </a:prstGeom>
        </p:spPr>
      </p:pic>
      <p:pic>
        <p:nvPicPr>
          <p:cNvPr id="19" name="23 Imagen" descr="img_cabecera_separador_ENI.jpg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952768" y="1189160"/>
            <a:ext cx="1514613" cy="477078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18718" y="1250332"/>
            <a:ext cx="1359018" cy="473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0379" y="2877301"/>
            <a:ext cx="57531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27 Rectángulo"/>
          <p:cNvSpPr/>
          <p:nvPr/>
        </p:nvSpPr>
        <p:spPr>
          <a:xfrm>
            <a:off x="448585" y="2700092"/>
            <a:ext cx="11510513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Rectángulo"/>
          <p:cNvSpPr/>
          <p:nvPr/>
        </p:nvSpPr>
        <p:spPr>
          <a:xfrm>
            <a:off x="524810" y="3658403"/>
            <a:ext cx="39134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hlinkClick r:id="rId16"/>
              </a:rPr>
              <a:t>NOTIFIC@ % Ayuntamientos Adheridos</a:t>
            </a:r>
            <a:endParaRPr lang="es-ES" b="1" dirty="0"/>
          </a:p>
        </p:txBody>
      </p:sp>
      <p:sp>
        <p:nvSpPr>
          <p:cNvPr id="30" name="29 Rectángulo"/>
          <p:cNvSpPr/>
          <p:nvPr/>
        </p:nvSpPr>
        <p:spPr>
          <a:xfrm>
            <a:off x="540612" y="4089724"/>
            <a:ext cx="3329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hlinkClick r:id="rId17"/>
              </a:rPr>
              <a:t>SIR. % Ayuntamientos adheridos </a:t>
            </a:r>
            <a:endParaRPr lang="es-ES" b="1" dirty="0"/>
          </a:p>
        </p:txBody>
      </p:sp>
      <p:sp>
        <p:nvSpPr>
          <p:cNvPr id="31" name="30 Rectángulo"/>
          <p:cNvSpPr/>
          <p:nvPr/>
        </p:nvSpPr>
        <p:spPr>
          <a:xfrm>
            <a:off x="547994" y="4564175"/>
            <a:ext cx="3642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hlinkClick r:id="rId18"/>
              </a:rPr>
              <a:t>CL@VE % Ayuntamientos adheridos </a:t>
            </a:r>
            <a:endParaRPr lang="es-ES" b="1" dirty="0"/>
          </a:p>
        </p:txBody>
      </p:sp>
      <p:sp>
        <p:nvSpPr>
          <p:cNvPr id="32" name="31 Rectángulo"/>
          <p:cNvSpPr/>
          <p:nvPr/>
        </p:nvSpPr>
        <p:spPr>
          <a:xfrm>
            <a:off x="549429" y="5064508"/>
            <a:ext cx="3346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hlinkClick r:id="rId19"/>
              </a:rPr>
              <a:t>REA % Ayuntamientos adheridos </a:t>
            </a:r>
            <a:endParaRPr lang="es-ES" b="1" dirty="0"/>
          </a:p>
        </p:txBody>
      </p:sp>
      <p:sp>
        <p:nvSpPr>
          <p:cNvPr id="33" name="32 Rectángulo"/>
          <p:cNvSpPr/>
          <p:nvPr/>
        </p:nvSpPr>
        <p:spPr>
          <a:xfrm>
            <a:off x="517518" y="5556214"/>
            <a:ext cx="43075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hlinkClick r:id="rId20"/>
              </a:rPr>
              <a:t>PID · Adhesiones CCAA y EELL (acumulado) </a:t>
            </a:r>
            <a:endParaRPr lang="es-ES" b="1" dirty="0"/>
          </a:p>
        </p:txBody>
      </p:sp>
      <p:sp>
        <p:nvSpPr>
          <p:cNvPr id="34" name="33 Rectángulo"/>
          <p:cNvSpPr/>
          <p:nvPr/>
        </p:nvSpPr>
        <p:spPr>
          <a:xfrm>
            <a:off x="548366" y="6418855"/>
            <a:ext cx="581792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i="1" dirty="0"/>
              <a:t>Fuente: </a:t>
            </a:r>
            <a:r>
              <a:rPr lang="es-ES" sz="1100" i="1" dirty="0">
                <a:hlinkClick r:id="rId21"/>
              </a:rPr>
              <a:t>https://dataobsae.administracionelectronica.gob.es</a:t>
            </a:r>
            <a:r>
              <a:rPr lang="es-ES" sz="1100" i="1" dirty="0"/>
              <a:t> - 31 de octubre de 2020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4929368" y="4385454"/>
            <a:ext cx="543877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10142"/>
          <p:cNvSpPr txBox="1"/>
          <p:nvPr/>
        </p:nvSpPr>
        <p:spPr>
          <a:xfrm>
            <a:off x="4853029" y="3842857"/>
            <a:ext cx="3480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-150" dirty="0" err="1">
                <a:solidFill>
                  <a:schemeClr val="accent1"/>
                </a:solidFill>
              </a:rPr>
              <a:t>Notificaciones</a:t>
            </a:r>
            <a:r>
              <a:rPr lang="en-US" sz="2000" b="1" spc="-150" dirty="0">
                <a:solidFill>
                  <a:schemeClr val="accent1"/>
                </a:solidFill>
              </a:rPr>
              <a:t> </a:t>
            </a:r>
            <a:r>
              <a:rPr lang="en-US" sz="2000" b="1" spc="-150" dirty="0" err="1">
                <a:solidFill>
                  <a:schemeClr val="accent1"/>
                </a:solidFill>
              </a:rPr>
              <a:t>electrónicas</a:t>
            </a:r>
            <a:r>
              <a:rPr lang="en-US" sz="2000" b="1" spc="-150" dirty="0">
                <a:solidFill>
                  <a:schemeClr val="accent1"/>
                </a:solidFill>
              </a:rPr>
              <a:t> (</a:t>
            </a:r>
            <a:r>
              <a:rPr lang="en-US" sz="2000" b="1" spc="-150" dirty="0" err="1">
                <a:solidFill>
                  <a:schemeClr val="accent1"/>
                </a:solidFill>
              </a:rPr>
              <a:t>notific</a:t>
            </a:r>
            <a:r>
              <a:rPr lang="en-US" sz="2000" b="1" spc="-150" dirty="0">
                <a:solidFill>
                  <a:schemeClr val="accent1"/>
                </a:solidFill>
              </a:rPr>
              <a:t>@):</a:t>
            </a:r>
          </a:p>
        </p:txBody>
      </p:sp>
    </p:spTree>
    <p:extLst>
      <p:ext uri="{BB962C8B-B14F-4D97-AF65-F5344CB8AC3E}">
        <p14:creationId xmlns:p14="http://schemas.microsoft.com/office/powerpoint/2010/main" val="219772342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Diamond 323"/>
          <p:cNvSpPr/>
          <p:nvPr/>
        </p:nvSpPr>
        <p:spPr>
          <a:xfrm>
            <a:off x="9331287" y="4825066"/>
            <a:ext cx="4836405" cy="4076241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TextBox 4"/>
          <p:cNvSpPr txBox="1"/>
          <p:nvPr/>
        </p:nvSpPr>
        <p:spPr>
          <a:xfrm>
            <a:off x="479855" y="286461"/>
            <a:ext cx="1124258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400" b="1" spc="-300" dirty="0" err="1">
                <a:solidFill>
                  <a:schemeClr val="accent2"/>
                </a:solidFill>
              </a:rPr>
              <a:t>Evolución</a:t>
            </a:r>
            <a:r>
              <a:rPr lang="en-US" sz="4400" b="1" spc="-300" dirty="0">
                <a:solidFill>
                  <a:schemeClr val="accent2"/>
                </a:solidFill>
              </a:rPr>
              <a:t> de los </a:t>
            </a:r>
            <a:r>
              <a:rPr lang="en-US" sz="4400" b="1" spc="-300" dirty="0" err="1">
                <a:solidFill>
                  <a:schemeClr val="accent2"/>
                </a:solidFill>
              </a:rPr>
              <a:t>trámites</a:t>
            </a:r>
            <a:r>
              <a:rPr lang="en-US" sz="4400" b="1" spc="-300" dirty="0">
                <a:solidFill>
                  <a:schemeClr val="accent2"/>
                </a:solidFill>
              </a:rPr>
              <a:t> </a:t>
            </a:r>
            <a:r>
              <a:rPr lang="en-US" sz="4400" b="1" spc="-300" dirty="0" err="1">
                <a:solidFill>
                  <a:schemeClr val="accent2"/>
                </a:solidFill>
              </a:rPr>
              <a:t>telemáticos</a:t>
            </a:r>
            <a:endParaRPr lang="en-US" sz="4400" b="1" spc="-300" dirty="0">
              <a:solidFill>
                <a:schemeClr val="accent2"/>
              </a:solidFill>
            </a:endParaRPr>
          </a:p>
        </p:txBody>
      </p:sp>
      <p:sp>
        <p:nvSpPr>
          <p:cNvPr id="297" name="Rounded Rectangle 13">
            <a:hlinkClick r:id="rId2"/>
          </p:cNvPr>
          <p:cNvSpPr/>
          <p:nvPr/>
        </p:nvSpPr>
        <p:spPr>
          <a:xfrm>
            <a:off x="6721163" y="1059869"/>
            <a:ext cx="1680519" cy="284042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COVID19</a:t>
            </a:r>
            <a:endParaRPr kumimoji="0" lang="es-UY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4" name="Rounded Rectangle 13">
            <a:hlinkClick r:id="rId2"/>
          </p:cNvPr>
          <p:cNvSpPr/>
          <p:nvPr/>
        </p:nvSpPr>
        <p:spPr>
          <a:xfrm>
            <a:off x="2368068" y="1116771"/>
            <a:ext cx="1680519" cy="28404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preCOVID19</a:t>
            </a:r>
            <a:endParaRPr kumimoji="0" lang="es-UY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5" name="334 Imagen" descr="Captur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1385" y="1454000"/>
            <a:ext cx="11405492" cy="1565245"/>
          </a:xfrm>
          <a:prstGeom prst="rect">
            <a:avLst/>
          </a:prstGeom>
        </p:spPr>
      </p:pic>
      <p:sp>
        <p:nvSpPr>
          <p:cNvPr id="338" name="Rectangle 292"/>
          <p:cNvSpPr/>
          <p:nvPr/>
        </p:nvSpPr>
        <p:spPr>
          <a:xfrm>
            <a:off x="612844" y="3507378"/>
            <a:ext cx="10937926" cy="5288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/>
              <a:t>Los registros presenciales disminuyeron durante el confinamiento domiciliario. La actividad en los </a:t>
            </a:r>
            <a:r>
              <a:rPr lang="es-ES" b="1" dirty="0" err="1"/>
              <a:t>Aytos</a:t>
            </a:r>
            <a:r>
              <a:rPr lang="es-ES" b="1" dirty="0"/>
              <a:t> bajó. </a:t>
            </a:r>
            <a:endParaRPr lang="en-US" b="1" dirty="0"/>
          </a:p>
        </p:txBody>
      </p:sp>
      <p:sp>
        <p:nvSpPr>
          <p:cNvPr id="341" name="Rectangle 280"/>
          <p:cNvSpPr/>
          <p:nvPr/>
        </p:nvSpPr>
        <p:spPr>
          <a:xfrm>
            <a:off x="639795" y="4292050"/>
            <a:ext cx="10885095" cy="5288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/>
              <a:t>Tras la campaña de asistencia al ciudadano y los talleres formativos los registros telemáticos aumentaron.</a:t>
            </a:r>
            <a:endParaRPr lang="en-US" b="1" dirty="0"/>
          </a:p>
        </p:txBody>
      </p:sp>
      <p:sp>
        <p:nvSpPr>
          <p:cNvPr id="344" name="Rectangle 289"/>
          <p:cNvSpPr/>
          <p:nvPr/>
        </p:nvSpPr>
        <p:spPr>
          <a:xfrm>
            <a:off x="646427" y="5145203"/>
            <a:ext cx="9903679" cy="5288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/>
              <a:t>El uso de medios electrónicos aumenta progresivamente.</a:t>
            </a:r>
            <a:endParaRPr lang="en-US" b="1" dirty="0"/>
          </a:p>
        </p:txBody>
      </p:sp>
      <p:sp>
        <p:nvSpPr>
          <p:cNvPr id="345" name="Flowchart: Process 19"/>
          <p:cNvSpPr/>
          <p:nvPr/>
        </p:nvSpPr>
        <p:spPr>
          <a:xfrm>
            <a:off x="604271" y="897311"/>
            <a:ext cx="1402801" cy="112923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6" name="345 Imagen" descr="LogoAsistenci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382973" y="115407"/>
            <a:ext cx="1612019" cy="97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72342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Diamond 323"/>
          <p:cNvSpPr/>
          <p:nvPr/>
        </p:nvSpPr>
        <p:spPr>
          <a:xfrm>
            <a:off x="9331287" y="4825066"/>
            <a:ext cx="4836405" cy="4076241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TextBox 4"/>
          <p:cNvSpPr txBox="1"/>
          <p:nvPr/>
        </p:nvSpPr>
        <p:spPr>
          <a:xfrm>
            <a:off x="479855" y="286461"/>
            <a:ext cx="1124258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4400" b="1" spc="-300" dirty="0">
                <a:solidFill>
                  <a:schemeClr val="accent2"/>
                </a:solidFill>
              </a:rPr>
              <a:t>Soluciones en los pequeños municipios</a:t>
            </a:r>
            <a:endParaRPr lang="en-US" sz="4400" b="1" spc="-300" dirty="0">
              <a:solidFill>
                <a:schemeClr val="accent2"/>
              </a:solidFill>
            </a:endParaRPr>
          </a:p>
        </p:txBody>
      </p:sp>
      <p:sp>
        <p:nvSpPr>
          <p:cNvPr id="341" name="Rectangle 280"/>
          <p:cNvSpPr/>
          <p:nvPr/>
        </p:nvSpPr>
        <p:spPr>
          <a:xfrm>
            <a:off x="346499" y="1152035"/>
            <a:ext cx="10971358" cy="5288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/>
              <a:t>Simplificación de procedimientos administrativos y mejora de las telecomunicaciones</a:t>
            </a:r>
            <a:endParaRPr lang="en-US" b="1" dirty="0"/>
          </a:p>
        </p:txBody>
      </p:sp>
      <p:sp>
        <p:nvSpPr>
          <p:cNvPr id="345" name="Flowchart: Process 19"/>
          <p:cNvSpPr/>
          <p:nvPr/>
        </p:nvSpPr>
        <p:spPr>
          <a:xfrm>
            <a:off x="604271" y="897311"/>
            <a:ext cx="1402801" cy="112923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6" name="345 Imagen" descr="LogoAsistenci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82973" y="115407"/>
            <a:ext cx="1612019" cy="976327"/>
          </a:xfrm>
          <a:prstGeom prst="rect">
            <a:avLst/>
          </a:prstGeom>
        </p:spPr>
      </p:pic>
      <p:sp>
        <p:nvSpPr>
          <p:cNvPr id="12" name="11 Rectángulo"/>
          <p:cNvSpPr/>
          <p:nvPr/>
        </p:nvSpPr>
        <p:spPr>
          <a:xfrm>
            <a:off x="261667" y="1820499"/>
            <a:ext cx="112545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Garantizar el acceso a internet por banda ancha en todo el medio rural, principalmente en los pequeños municipios.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267438" y="2155972"/>
            <a:ext cx="1178366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Unificación en el envío de información contable y presupuestaria a una única administración (AGE), y puesta a disposición para el resto por medio de mecanismos de interoperabilidad</a:t>
            </a:r>
            <a:r>
              <a:rPr lang="es-ES" dirty="0"/>
              <a:t>.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253044" y="2726275"/>
            <a:ext cx="113926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Interconexión administrativa e interoperabilidad (organizativa, semántica y técnica) real con otras Administraciones Públicas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240479" y="3037305"/>
            <a:ext cx="115086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Modernización y digitalización de los Pequeños Municipios</a:t>
            </a:r>
            <a:r>
              <a:rPr lang="es-ES" dirty="0"/>
              <a:t>. </a:t>
            </a:r>
            <a:r>
              <a:rPr lang="es-ES" sz="1600" dirty="0"/>
              <a:t>Dotación de medios técnicos y económicos.  Alfabetización Digital.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253049" y="3407767"/>
            <a:ext cx="115737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Facilitar la solicitud y expedición de certificados digitales . Permitir la comparecencia virtual. Fomentar la creación de oficinas de registro. 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253043" y="4088303"/>
            <a:ext cx="110389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Reforzamiento de las estructuras de cooperación supramunicipal y puesta en valor del carácter asistencial de las Diputaciones Provinciales respecto de sus Ayuntamientos y demás entidades locales.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253041" y="4666750"/>
            <a:ext cx="104868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Elaboración de un catálogo común de procedimientos y trámites, con una verdadera reducción de los mismos, y común para todos los municipios de menos de 5.000 habitantes.</a:t>
            </a:r>
          </a:p>
        </p:txBody>
      </p:sp>
      <p:sp>
        <p:nvSpPr>
          <p:cNvPr id="20" name="19 Rectángulo"/>
          <p:cNvSpPr/>
          <p:nvPr/>
        </p:nvSpPr>
        <p:spPr>
          <a:xfrm>
            <a:off x="253047" y="5245199"/>
            <a:ext cx="99433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Simplificación administrativa y reducción de cargas administrativas respecto de los ciudadanos.</a:t>
            </a:r>
          </a:p>
        </p:txBody>
      </p:sp>
      <p:sp>
        <p:nvSpPr>
          <p:cNvPr id="21" name="20 Rectángulo"/>
          <p:cNvSpPr/>
          <p:nvPr/>
        </p:nvSpPr>
        <p:spPr>
          <a:xfrm>
            <a:off x="258804" y="3749947"/>
            <a:ext cx="115737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Interconexión directa de los Ayuntamientos con el INE. Automatizar procesos para la expedición de certificados y volantes </a:t>
            </a:r>
            <a:r>
              <a:rPr lang="es-ES" sz="1600" dirty="0" err="1"/>
              <a:t>padronales</a:t>
            </a:r>
            <a:r>
              <a:rPr lang="es-ES" sz="1600" dirty="0"/>
              <a:t>.</a:t>
            </a:r>
          </a:p>
        </p:txBody>
      </p:sp>
      <p:grpSp>
        <p:nvGrpSpPr>
          <p:cNvPr id="23" name="Group 131"/>
          <p:cNvGrpSpPr/>
          <p:nvPr/>
        </p:nvGrpSpPr>
        <p:grpSpPr>
          <a:xfrm>
            <a:off x="276046" y="6012611"/>
            <a:ext cx="9351034" cy="543463"/>
            <a:chOff x="517793" y="2120413"/>
            <a:chExt cx="3478751" cy="969116"/>
          </a:xfrm>
        </p:grpSpPr>
        <p:sp>
          <p:nvSpPr>
            <p:cNvPr id="24" name="Rectangle 48"/>
            <p:cNvSpPr/>
            <p:nvPr/>
          </p:nvSpPr>
          <p:spPr>
            <a:xfrm>
              <a:off x="517793" y="2120413"/>
              <a:ext cx="3478751" cy="96911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7"/>
            <p:cNvSpPr txBox="1"/>
            <p:nvPr/>
          </p:nvSpPr>
          <p:spPr>
            <a:xfrm>
              <a:off x="517793" y="2248227"/>
              <a:ext cx="3297607" cy="7134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spc="-150" dirty="0" err="1">
                  <a:solidFill>
                    <a:schemeClr val="bg1"/>
                  </a:solidFill>
                </a:rPr>
                <a:t>Legislar</a:t>
              </a:r>
              <a:r>
                <a:rPr lang="en-US" sz="2000" b="1" spc="-150" dirty="0">
                  <a:solidFill>
                    <a:schemeClr val="bg1"/>
                  </a:solidFill>
                </a:rPr>
                <a:t>  y  </a:t>
              </a:r>
              <a:r>
                <a:rPr lang="en-US" sz="2000" b="1" spc="-150" dirty="0" err="1">
                  <a:solidFill>
                    <a:schemeClr val="bg1"/>
                  </a:solidFill>
                </a:rPr>
                <a:t>desarrollar</a:t>
              </a:r>
              <a:r>
                <a:rPr lang="en-US" sz="2000" b="1" spc="-150" dirty="0">
                  <a:solidFill>
                    <a:schemeClr val="bg1"/>
                  </a:solidFill>
                </a:rPr>
                <a:t>   </a:t>
              </a:r>
              <a:r>
                <a:rPr lang="en-US" sz="2000" b="1" spc="-150" dirty="0" err="1">
                  <a:solidFill>
                    <a:schemeClr val="bg1"/>
                  </a:solidFill>
                </a:rPr>
                <a:t>procedimientos</a:t>
              </a:r>
              <a:r>
                <a:rPr lang="en-US" sz="2000" b="1" spc="-150" dirty="0">
                  <a:solidFill>
                    <a:schemeClr val="bg1"/>
                  </a:solidFill>
                </a:rPr>
                <a:t>  </a:t>
              </a:r>
              <a:r>
                <a:rPr lang="en-US" sz="2000" b="1" spc="-150" dirty="0" err="1">
                  <a:solidFill>
                    <a:schemeClr val="bg1"/>
                  </a:solidFill>
                </a:rPr>
                <a:t>pensando</a:t>
              </a:r>
              <a:r>
                <a:rPr lang="en-US" sz="2000" b="1" spc="-150" dirty="0">
                  <a:solidFill>
                    <a:schemeClr val="bg1"/>
                  </a:solidFill>
                </a:rPr>
                <a:t>  </a:t>
              </a:r>
              <a:r>
                <a:rPr lang="en-US" sz="2000" b="1" spc="-150" dirty="0" err="1">
                  <a:solidFill>
                    <a:schemeClr val="bg1"/>
                  </a:solidFill>
                </a:rPr>
                <a:t>también</a:t>
              </a:r>
              <a:r>
                <a:rPr lang="en-US" sz="2000" b="1" spc="-150" dirty="0">
                  <a:solidFill>
                    <a:schemeClr val="bg1"/>
                  </a:solidFill>
                </a:rPr>
                <a:t> en  los  </a:t>
              </a:r>
              <a:r>
                <a:rPr lang="en-US" sz="2000" b="1" spc="-150" dirty="0" err="1">
                  <a:solidFill>
                    <a:schemeClr val="bg1"/>
                  </a:solidFill>
                </a:rPr>
                <a:t>pequeños</a:t>
              </a:r>
              <a:r>
                <a:rPr lang="en-US" sz="2000" b="1" spc="-150" dirty="0">
                  <a:solidFill>
                    <a:schemeClr val="bg1"/>
                  </a:solidFill>
                </a:rPr>
                <a:t>  </a:t>
              </a:r>
              <a:r>
                <a:rPr lang="en-US" sz="2000" b="1" spc="-150" dirty="0" err="1">
                  <a:solidFill>
                    <a:schemeClr val="bg1"/>
                  </a:solidFill>
                </a:rPr>
                <a:t>municipios</a:t>
              </a:r>
              <a:r>
                <a:rPr lang="en-US" sz="2000" b="1" spc="-150" dirty="0">
                  <a:solidFill>
                    <a:schemeClr val="bg1"/>
                  </a:solidFill>
                </a:rPr>
                <a:t>   </a:t>
              </a:r>
            </a:p>
          </p:txBody>
        </p:sp>
      </p:grpSp>
      <p:sp>
        <p:nvSpPr>
          <p:cNvPr id="26" name="25 Rectángulo"/>
          <p:cNvSpPr/>
          <p:nvPr/>
        </p:nvSpPr>
        <p:spPr>
          <a:xfrm>
            <a:off x="224300" y="5578745"/>
            <a:ext cx="102826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Reducción y simplificación técnica y burocrática para accedes a los servicios de la Plataforma de Intermediación de Datos.</a:t>
            </a:r>
          </a:p>
        </p:txBody>
      </p:sp>
      <p:sp>
        <p:nvSpPr>
          <p:cNvPr id="27" name="Oval 65"/>
          <p:cNvSpPr/>
          <p:nvPr/>
        </p:nvSpPr>
        <p:spPr>
          <a:xfrm>
            <a:off x="120764" y="1906437"/>
            <a:ext cx="163905" cy="16390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28" name="Oval 65"/>
          <p:cNvSpPr/>
          <p:nvPr/>
        </p:nvSpPr>
        <p:spPr>
          <a:xfrm>
            <a:off x="117896" y="2231357"/>
            <a:ext cx="163905" cy="16390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29" name="Oval 65"/>
          <p:cNvSpPr/>
          <p:nvPr/>
        </p:nvSpPr>
        <p:spPr>
          <a:xfrm>
            <a:off x="115028" y="2806431"/>
            <a:ext cx="163905" cy="16390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0" name="Oval 65"/>
          <p:cNvSpPr/>
          <p:nvPr/>
        </p:nvSpPr>
        <p:spPr>
          <a:xfrm>
            <a:off x="109270" y="3145713"/>
            <a:ext cx="163905" cy="16390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1" name="Oval 65"/>
          <p:cNvSpPr/>
          <p:nvPr/>
        </p:nvSpPr>
        <p:spPr>
          <a:xfrm>
            <a:off x="109270" y="3490753"/>
            <a:ext cx="163905" cy="16390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2" name="Oval 65"/>
          <p:cNvSpPr/>
          <p:nvPr/>
        </p:nvSpPr>
        <p:spPr>
          <a:xfrm>
            <a:off x="109270" y="3844419"/>
            <a:ext cx="163905" cy="16390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3" name="Oval 65"/>
          <p:cNvSpPr/>
          <p:nvPr/>
        </p:nvSpPr>
        <p:spPr>
          <a:xfrm>
            <a:off x="109270" y="4180833"/>
            <a:ext cx="163905" cy="16390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4" name="Oval 65"/>
          <p:cNvSpPr/>
          <p:nvPr/>
        </p:nvSpPr>
        <p:spPr>
          <a:xfrm>
            <a:off x="109270" y="4758775"/>
            <a:ext cx="163905" cy="16390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5" name="Oval 65"/>
          <p:cNvSpPr/>
          <p:nvPr/>
        </p:nvSpPr>
        <p:spPr>
          <a:xfrm>
            <a:off x="109270" y="5319465"/>
            <a:ext cx="163905" cy="16390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6" name="Oval 65"/>
          <p:cNvSpPr/>
          <p:nvPr/>
        </p:nvSpPr>
        <p:spPr>
          <a:xfrm>
            <a:off x="109270" y="5673131"/>
            <a:ext cx="163905" cy="16390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977234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293317" y="3028890"/>
            <a:ext cx="70680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spc="-300" dirty="0">
                <a:solidFill>
                  <a:schemeClr val="bg1"/>
                </a:solidFill>
              </a:rPr>
              <a:t>Gracias </a:t>
            </a:r>
            <a:r>
              <a:rPr lang="en-US" sz="5400" b="1" spc="-300" dirty="0" err="1">
                <a:solidFill>
                  <a:schemeClr val="bg1"/>
                </a:solidFill>
              </a:rPr>
              <a:t>por</a:t>
            </a:r>
            <a:r>
              <a:rPr lang="en-US" sz="5400" b="1" spc="-300" dirty="0">
                <a:solidFill>
                  <a:schemeClr val="bg1"/>
                </a:solidFill>
              </a:rPr>
              <a:t> </a:t>
            </a:r>
            <a:r>
              <a:rPr lang="en-US" sz="5400" b="1" spc="-300" dirty="0" err="1">
                <a:solidFill>
                  <a:schemeClr val="bg1"/>
                </a:solidFill>
              </a:rPr>
              <a:t>su</a:t>
            </a:r>
            <a:r>
              <a:rPr lang="en-US" sz="5400" b="1" spc="-300" dirty="0">
                <a:solidFill>
                  <a:schemeClr val="bg1"/>
                </a:solidFill>
              </a:rPr>
              <a:t> </a:t>
            </a:r>
            <a:r>
              <a:rPr lang="en-US" sz="5400" b="1" spc="-300" dirty="0" err="1">
                <a:solidFill>
                  <a:schemeClr val="bg1"/>
                </a:solidFill>
              </a:rPr>
              <a:t>atención</a:t>
            </a:r>
            <a:endParaRPr lang="en-US" sz="5400" b="1" spc="-300" dirty="0">
              <a:solidFill>
                <a:schemeClr val="bg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191769" y="4302709"/>
            <a:ext cx="23205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@</a:t>
            </a:r>
            <a:r>
              <a:rPr lang="en-US" sz="1600" b="1" dirty="0" err="1">
                <a:solidFill>
                  <a:schemeClr val="bg1"/>
                </a:solidFill>
              </a:rPr>
              <a:t>AlfredoGarcia</a:t>
            </a:r>
            <a:r>
              <a:rPr lang="en-US" sz="1600" b="1" dirty="0">
                <a:solidFill>
                  <a:schemeClr val="bg1"/>
                </a:solidFill>
              </a:rPr>
              <a:t>_</a:t>
            </a:r>
          </a:p>
        </p:txBody>
      </p:sp>
      <p:pic>
        <p:nvPicPr>
          <p:cNvPr id="6" name="5 Imagen" descr="Sin título-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057" y="4285540"/>
            <a:ext cx="364075" cy="364075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6466932" y="4317087"/>
            <a:ext cx="23205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agarcia@dipsegovia.es</a:t>
            </a:r>
          </a:p>
        </p:txBody>
      </p:sp>
      <p:pic>
        <p:nvPicPr>
          <p:cNvPr id="8" name="7 Imagen" descr="Sin título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0434" y="4284664"/>
            <a:ext cx="349748" cy="356347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767752" y="569191"/>
            <a:ext cx="110504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4000" b="1" spc="-150" dirty="0">
                <a:solidFill>
                  <a:schemeClr val="bg1"/>
                </a:solidFill>
              </a:rPr>
              <a:t>El 84% del total de los municipios de España tienen menos de 5000 habitantes y necesitan también unos servicios públicos de calidad.</a:t>
            </a:r>
          </a:p>
        </p:txBody>
      </p:sp>
    </p:spTree>
    <p:extLst>
      <p:ext uri="{BB962C8B-B14F-4D97-AF65-F5344CB8AC3E}">
        <p14:creationId xmlns:p14="http://schemas.microsoft.com/office/powerpoint/2010/main" val="312319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Bright Light">
      <a:dk1>
        <a:sysClr val="windowText" lastClr="000000"/>
      </a:dk1>
      <a:lt1>
        <a:sysClr val="window" lastClr="FFFFFF"/>
      </a:lt1>
      <a:dk2>
        <a:srgbClr val="27303D"/>
      </a:dk2>
      <a:lt2>
        <a:srgbClr val="E7E6E6"/>
      </a:lt2>
      <a:accent1>
        <a:srgbClr val="6DCF00"/>
      </a:accent1>
      <a:accent2>
        <a:srgbClr val="159192"/>
      </a:accent2>
      <a:accent3>
        <a:srgbClr val="09AEF2"/>
      </a:accent3>
      <a:accent4>
        <a:srgbClr val="FCC000"/>
      </a:accent4>
      <a:accent5>
        <a:srgbClr val="FE1101"/>
      </a:accent5>
      <a:accent6>
        <a:srgbClr val="5C9329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875</Words>
  <Application>Microsoft Office PowerPoint</Application>
  <PresentationFormat>Panorámica</PresentationFormat>
  <Paragraphs>139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JHON Doe</dc:title>
  <dc:creator>MD Junaed</dc:creator>
  <cp:lastModifiedBy>Usuario desconocido</cp:lastModifiedBy>
  <cp:revision>91</cp:revision>
  <dcterms:created xsi:type="dcterms:W3CDTF">2016-04-01T19:13:22Z</dcterms:created>
  <dcterms:modified xsi:type="dcterms:W3CDTF">2020-11-26T08:47:14Z</dcterms:modified>
</cp:coreProperties>
</file>